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5" r:id="rId2"/>
    <p:sldMasterId id="2147483663" r:id="rId3"/>
  </p:sldMasterIdLst>
  <p:notesMasterIdLst>
    <p:notesMasterId r:id="rId35"/>
  </p:notesMasterIdLst>
  <p:handoutMasterIdLst>
    <p:handoutMasterId r:id="rId36"/>
  </p:handoutMasterIdLst>
  <p:sldIdLst>
    <p:sldId id="258" r:id="rId4"/>
    <p:sldId id="489" r:id="rId5"/>
    <p:sldId id="523" r:id="rId6"/>
    <p:sldId id="524" r:id="rId7"/>
    <p:sldId id="526" r:id="rId8"/>
    <p:sldId id="527" r:id="rId9"/>
    <p:sldId id="529" r:id="rId10"/>
    <p:sldId id="530" r:id="rId11"/>
    <p:sldId id="531" r:id="rId12"/>
    <p:sldId id="532" r:id="rId13"/>
    <p:sldId id="533" r:id="rId14"/>
    <p:sldId id="534" r:id="rId15"/>
    <p:sldId id="535" r:id="rId16"/>
    <p:sldId id="536" r:id="rId17"/>
    <p:sldId id="537" r:id="rId18"/>
    <p:sldId id="518" r:id="rId19"/>
    <p:sldId id="538" r:id="rId20"/>
    <p:sldId id="539" r:id="rId21"/>
    <p:sldId id="540" r:id="rId22"/>
    <p:sldId id="541" r:id="rId23"/>
    <p:sldId id="542" r:id="rId24"/>
    <p:sldId id="543" r:id="rId25"/>
    <p:sldId id="544" r:id="rId26"/>
    <p:sldId id="545" r:id="rId27"/>
    <p:sldId id="546" r:id="rId28"/>
    <p:sldId id="547" r:id="rId29"/>
    <p:sldId id="548" r:id="rId30"/>
    <p:sldId id="521" r:id="rId31"/>
    <p:sldId id="550" r:id="rId32"/>
    <p:sldId id="456" r:id="rId33"/>
    <p:sldId id="551" r:id="rId34"/>
  </p:sldIdLst>
  <p:sldSz cx="9144000" cy="6858000" type="screen4x3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">
          <p15:clr>
            <a:srgbClr val="A4A3A4"/>
          </p15:clr>
        </p15:guide>
        <p15:guide id="2">
          <p15:clr>
            <a:srgbClr val="A4A3A4"/>
          </p15:clr>
        </p15:guide>
        <p15:guide id="3" orient="horz" pos="2017">
          <p15:clr>
            <a:srgbClr val="A4A3A4"/>
          </p15:clr>
        </p15:guide>
        <p15:guide id="4" pos="2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ie Salmon" initials="KS" lastIdx="14" clrIdx="0"/>
  <p:cmAuthor id="1" name="Pippa Sutcliffe" initials="PJS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C5"/>
    <a:srgbClr val="008ABE"/>
    <a:srgbClr val="00919E"/>
    <a:srgbClr val="CE1531"/>
    <a:srgbClr val="80B81C"/>
    <a:srgbClr val="282979"/>
    <a:srgbClr val="903F98"/>
    <a:srgbClr val="B4D570"/>
    <a:srgbClr val="FFCC66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84127" autoAdjust="0"/>
  </p:normalViewPr>
  <p:slideViewPr>
    <p:cSldViewPr snapToGrid="0" snapToObjects="1" showGuides="1">
      <p:cViewPr varScale="1">
        <p:scale>
          <a:sx n="98" d="100"/>
          <a:sy n="98" d="100"/>
        </p:scale>
        <p:origin x="2010" y="78"/>
      </p:cViewPr>
      <p:guideLst>
        <p:guide orient="horz" pos="125"/>
        <p:guide/>
        <p:guide orient="horz" pos="2017"/>
        <p:guide pos="26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48"/>
    </p:cViewPr>
  </p:sorterViewPr>
  <p:notesViewPr>
    <p:cSldViewPr snapToGrid="0" snapToObjects="1">
      <p:cViewPr varScale="1">
        <p:scale>
          <a:sx n="76" d="100"/>
          <a:sy n="76" d="100"/>
        </p:scale>
        <p:origin x="-2166" y="-9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D7A77-4935-4E4E-A9D8-FF3359756DD5}" type="datetimeFigureOut">
              <a:rPr lang="en-GB" smtClean="0"/>
              <a:t>19/02/2018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818C2-71C0-48BC-BD4E-F33243DC83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4867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347" cy="496491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3" y="0"/>
            <a:ext cx="2946347" cy="496491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r">
              <a:defRPr sz="1200"/>
            </a:lvl1pPr>
          </a:lstStyle>
          <a:p>
            <a:fld id="{23F4C7DB-1698-4AF3-B3E2-7191A4DCB2EC}" type="datetimeFigureOut">
              <a:rPr lang="en-GB" smtClean="0"/>
              <a:t>19/02/2018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58" tIns="45729" rIns="91458" bIns="4572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16662"/>
            <a:ext cx="5439410" cy="4468416"/>
          </a:xfrm>
          <a:prstGeom prst="rect">
            <a:avLst/>
          </a:prstGeom>
        </p:spPr>
        <p:txBody>
          <a:bodyPr vert="horz" lIns="91458" tIns="45729" rIns="91458" bIns="4572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1599"/>
            <a:ext cx="2946347" cy="496491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3" y="9431599"/>
            <a:ext cx="2946347" cy="496491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r">
              <a:defRPr sz="1200"/>
            </a:lvl1pPr>
          </a:lstStyle>
          <a:p>
            <a:fld id="{248C689B-36FC-4528-9D48-16C9417A5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245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C689B-36FC-4528-9D48-16C9417A583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212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.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C689B-36FC-4528-9D48-16C9417A583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689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C689B-36FC-4528-9D48-16C9417A583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215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C689B-36FC-4528-9D48-16C9417A583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540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C689B-36FC-4528-9D48-16C9417A583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070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C689B-36FC-4528-9D48-16C9417A583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876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C689B-36FC-4528-9D48-16C9417A583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430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7D7FC8-C2E5-EE4A-A8C3-C064A4FDA9D1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7FE1A5-7192-9341-B409-68F8A3B83F4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24625" y="1633935"/>
            <a:ext cx="8463775" cy="1827519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>
                <a:solidFill>
                  <a:srgbClr val="0073C5"/>
                </a:solidFill>
              </a:defRPr>
            </a:lvl1pPr>
          </a:lstStyle>
          <a:p>
            <a:pPr>
              <a:lnSpc>
                <a:spcPts val="43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3800" dirty="0" smtClean="0">
                <a:latin typeface="Calibri" charset="0"/>
                <a:ea typeface="Calibri" charset="0"/>
                <a:cs typeface="Calibri" charset="0"/>
              </a:rPr>
              <a:t>Title</a:t>
            </a: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GB" b="1" dirty="0">
                <a:latin typeface="Calibri" charset="0"/>
                <a:ea typeface="Calibri" charset="0"/>
                <a:cs typeface="Calibri" charset="0"/>
              </a:rPr>
            </a:br>
            <a:r>
              <a:rPr lang="en-GB" sz="2000" b="1" dirty="0" smtClean="0">
                <a:latin typeface="Calibri" charset="0"/>
                <a:ea typeface="Calibri" charset="0"/>
                <a:cs typeface="Calibri" charset="0"/>
              </a:rPr>
              <a:t>Revised tests from January 2018</a:t>
            </a:r>
            <a:endParaRPr lang="en-US" sz="2000" b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584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1854139"/>
            <a:ext cx="8323262" cy="68603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 indent="0" algn="l">
              <a:buNone/>
              <a:defRPr sz="3600" b="1">
                <a:solidFill>
                  <a:srgbClr val="0073C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7D7FC8-C2E5-EE4A-A8C3-C064A4FDA9D1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7FE1A5-7192-9341-B409-68F8A3B83F4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63538" y="2679232"/>
            <a:ext cx="8323262" cy="253081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>
              <a:defRPr sz="3200"/>
            </a:lvl1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821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381611"/>
            <a:ext cx="9144000" cy="472966"/>
          </a:xfrm>
          <a:prstGeom prst="rect">
            <a:avLst/>
          </a:prstGeom>
          <a:solidFill>
            <a:srgbClr val="0073C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9314" y="2072363"/>
            <a:ext cx="8483600" cy="4061058"/>
          </a:xfrm>
        </p:spPr>
        <p:txBody>
          <a:bodyPr>
            <a:normAutofit/>
          </a:bodyPr>
          <a:lstStyle>
            <a:lvl1pPr>
              <a:defRPr sz="2200"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GB" dirty="0" smtClean="0"/>
              <a:t>X</a:t>
            </a:r>
          </a:p>
          <a:p>
            <a:r>
              <a:rPr lang="en-GB" dirty="0" smtClean="0"/>
              <a:t>X</a:t>
            </a:r>
          </a:p>
          <a:p>
            <a:r>
              <a:rPr lang="en-GB" dirty="0" smtClean="0"/>
              <a:t>X</a:t>
            </a:r>
          </a:p>
          <a:p>
            <a:r>
              <a:rPr lang="en-GB" dirty="0" smtClean="0"/>
              <a:t>X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 hasCustomPrompt="1"/>
          </p:nvPr>
        </p:nvSpPr>
        <p:spPr>
          <a:xfrm>
            <a:off x="275772" y="1409386"/>
            <a:ext cx="8483600" cy="413585"/>
          </a:xfrm>
        </p:spPr>
        <p:txBody>
          <a:bodyPr anchor="ctr">
            <a:noAutofit/>
          </a:bodyPr>
          <a:lstStyle>
            <a:lvl1pPr marL="0" indent="0">
              <a:buNone/>
              <a:defRPr sz="2200" b="0" i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 dirty="0" smtClean="0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564283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81611"/>
            <a:ext cx="9144000" cy="472966"/>
          </a:xfrm>
          <a:prstGeom prst="rect">
            <a:avLst/>
          </a:prstGeom>
          <a:solidFill>
            <a:srgbClr val="0073C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9314" y="2072363"/>
            <a:ext cx="8483600" cy="4061058"/>
          </a:xfrm>
        </p:spPr>
        <p:txBody>
          <a:bodyPr>
            <a:normAutofit/>
          </a:bodyPr>
          <a:lstStyle>
            <a:lvl1pPr>
              <a:defRPr sz="2200"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GB" dirty="0" smtClean="0"/>
              <a:t>X</a:t>
            </a:r>
          </a:p>
          <a:p>
            <a:r>
              <a:rPr lang="en-GB" dirty="0" smtClean="0"/>
              <a:t>X</a:t>
            </a:r>
          </a:p>
          <a:p>
            <a:r>
              <a:rPr lang="en-GB" dirty="0" smtClean="0"/>
              <a:t>X</a:t>
            </a:r>
          </a:p>
          <a:p>
            <a:r>
              <a:rPr lang="en-GB" dirty="0" smtClean="0"/>
              <a:t>X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385034"/>
            <a:ext cx="9144000" cy="472966"/>
          </a:xfrm>
          <a:prstGeom prst="rect">
            <a:avLst/>
          </a:prstGeom>
          <a:solidFill>
            <a:srgbClr val="0073C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1" hasCustomPrompt="1"/>
          </p:nvPr>
        </p:nvSpPr>
        <p:spPr>
          <a:xfrm>
            <a:off x="275772" y="6429901"/>
            <a:ext cx="8483600" cy="413585"/>
          </a:xfrm>
        </p:spPr>
        <p:txBody>
          <a:bodyPr>
            <a:noAutofit/>
          </a:bodyPr>
          <a:lstStyle>
            <a:lvl1pPr marL="0" indent="0">
              <a:buNone/>
              <a:defRPr sz="2200" b="0" i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 dirty="0" smtClean="0"/>
              <a:t>Sub header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0" hasCustomPrompt="1"/>
          </p:nvPr>
        </p:nvSpPr>
        <p:spPr>
          <a:xfrm>
            <a:off x="275772" y="1423900"/>
            <a:ext cx="8483600" cy="4135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20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 dirty="0" smtClean="0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94536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197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013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81611"/>
            <a:ext cx="9144000" cy="472966"/>
          </a:xfrm>
          <a:prstGeom prst="rect">
            <a:avLst/>
          </a:prstGeom>
          <a:solidFill>
            <a:srgbClr val="0073C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9314" y="2072363"/>
            <a:ext cx="8483600" cy="40610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GB" dirty="0" smtClean="0"/>
              <a:t>X</a:t>
            </a:r>
          </a:p>
          <a:p>
            <a:r>
              <a:rPr lang="en-GB" dirty="0" smtClean="0"/>
              <a:t>X</a:t>
            </a:r>
          </a:p>
          <a:p>
            <a:r>
              <a:rPr lang="en-GB" dirty="0" smtClean="0"/>
              <a:t>X</a:t>
            </a:r>
          </a:p>
          <a:p>
            <a:r>
              <a:rPr lang="en-GB" dirty="0" smtClean="0"/>
              <a:t>X</a:t>
            </a:r>
          </a:p>
          <a:p>
            <a:endParaRPr lang="en-GB" dirty="0" smtClean="0"/>
          </a:p>
        </p:txBody>
      </p:sp>
      <p:sp>
        <p:nvSpPr>
          <p:cNvPr id="9" name="Content Placeholder 2"/>
          <p:cNvSpPr>
            <a:spLocks noGrp="1"/>
          </p:cNvSpPr>
          <p:nvPr>
            <p:ph idx="10" hasCustomPrompt="1"/>
          </p:nvPr>
        </p:nvSpPr>
        <p:spPr>
          <a:xfrm>
            <a:off x="275772" y="1440992"/>
            <a:ext cx="8483600" cy="4135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 i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 dirty="0" smtClean="0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2106630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381611"/>
            <a:ext cx="9144000" cy="472966"/>
          </a:xfrm>
          <a:prstGeom prst="rect">
            <a:avLst/>
          </a:prstGeom>
          <a:solidFill>
            <a:srgbClr val="0073C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9314" y="2072363"/>
            <a:ext cx="8483600" cy="40610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GB" dirty="0" smtClean="0"/>
              <a:t>X</a:t>
            </a:r>
          </a:p>
          <a:p>
            <a:r>
              <a:rPr lang="en-GB" dirty="0" smtClean="0"/>
              <a:t>X</a:t>
            </a:r>
          </a:p>
          <a:p>
            <a:r>
              <a:rPr lang="en-GB" dirty="0" smtClean="0"/>
              <a:t>X</a:t>
            </a:r>
          </a:p>
          <a:p>
            <a:r>
              <a:rPr lang="en-GB" dirty="0" smtClean="0"/>
              <a:t>X</a:t>
            </a:r>
          </a:p>
          <a:p>
            <a:endParaRPr lang="en-GB" dirty="0" smtClean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275772" y="1448249"/>
            <a:ext cx="8483600" cy="4135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 i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 dirty="0" smtClean="0"/>
              <a:t>Sub header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385034"/>
            <a:ext cx="9144000" cy="472966"/>
          </a:xfrm>
          <a:prstGeom prst="rect">
            <a:avLst/>
          </a:prstGeom>
          <a:solidFill>
            <a:srgbClr val="0073C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275772" y="6429901"/>
            <a:ext cx="8483600" cy="4135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0" i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 dirty="0" smtClean="0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1180782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81611"/>
            <a:ext cx="9144000" cy="472966"/>
          </a:xfrm>
          <a:prstGeom prst="rect">
            <a:avLst/>
          </a:prstGeom>
          <a:solidFill>
            <a:srgbClr val="0073C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9314" y="2072363"/>
            <a:ext cx="8483600" cy="406105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 b="0" i="0"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GB" dirty="0" smtClean="0"/>
              <a:t>X</a:t>
            </a:r>
          </a:p>
          <a:p>
            <a:r>
              <a:rPr lang="en-GB" dirty="0" smtClean="0"/>
              <a:t>X</a:t>
            </a:r>
          </a:p>
          <a:p>
            <a:r>
              <a:rPr lang="en-GB" dirty="0" smtClean="0"/>
              <a:t>X</a:t>
            </a:r>
          </a:p>
          <a:p>
            <a:r>
              <a:rPr lang="en-GB" dirty="0" smtClean="0"/>
              <a:t>X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385034"/>
            <a:ext cx="9144000" cy="472966"/>
          </a:xfrm>
          <a:prstGeom prst="rect">
            <a:avLst/>
          </a:prstGeom>
          <a:solidFill>
            <a:srgbClr val="0073C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1" hasCustomPrompt="1"/>
          </p:nvPr>
        </p:nvSpPr>
        <p:spPr>
          <a:xfrm>
            <a:off x="275772" y="6429901"/>
            <a:ext cx="8483600" cy="41358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0" i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 dirty="0" smtClean="0"/>
              <a:t>Sub header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0" hasCustomPrompt="1"/>
          </p:nvPr>
        </p:nvSpPr>
        <p:spPr>
          <a:xfrm>
            <a:off x="275772" y="1423900"/>
            <a:ext cx="8483600" cy="4135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20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GB" dirty="0" smtClean="0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2051868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mbEng_45_P_RGB_3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9" y="358252"/>
            <a:ext cx="2433174" cy="394074"/>
          </a:xfrm>
          <a:prstGeom prst="rect">
            <a:avLst/>
          </a:prstGeom>
        </p:spPr>
      </p:pic>
      <p:pic>
        <p:nvPicPr>
          <p:cNvPr id="8" name="Picture 7" descr="CE_YoungLearners_acrony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28" y="309670"/>
            <a:ext cx="2803198" cy="885311"/>
          </a:xfrm>
          <a:prstGeom prst="rect">
            <a:avLst/>
          </a:prstGeom>
        </p:spPr>
      </p:pic>
      <p:pic>
        <p:nvPicPr>
          <p:cNvPr id="3" name="Picture 2" descr="GroupOfChildrenChatting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7"/>
          <a:stretch/>
        </p:blipFill>
        <p:spPr>
          <a:xfrm>
            <a:off x="525022" y="4664903"/>
            <a:ext cx="5565289" cy="2193097"/>
          </a:xfrm>
          <a:prstGeom prst="rect">
            <a:avLst/>
          </a:prstGeom>
        </p:spPr>
      </p:pic>
      <p:pic>
        <p:nvPicPr>
          <p:cNvPr id="2" name="Picture 1" descr="edit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86"/>
          <a:stretch/>
        </p:blipFill>
        <p:spPr>
          <a:xfrm>
            <a:off x="6254333" y="3748287"/>
            <a:ext cx="2680609" cy="310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4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46951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32338"/>
            <a:ext cx="8229600" cy="3393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FEF96-1D1C-4B4B-8E19-BE26FFB098B9}" type="datetimeFigureOut">
              <a:rPr lang="en-US" smtClean="0"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D1D0A-3C35-854F-B059-1A299ADAD16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ambEng_45_P_RGB_3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9" y="358252"/>
            <a:ext cx="2433174" cy="394074"/>
          </a:xfrm>
          <a:prstGeom prst="rect">
            <a:avLst/>
          </a:prstGeom>
        </p:spPr>
      </p:pic>
      <p:pic>
        <p:nvPicPr>
          <p:cNvPr id="8" name="Picture 7" descr="CE_YoungLearners_acrony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28" y="309670"/>
            <a:ext cx="2803198" cy="885311"/>
          </a:xfrm>
          <a:prstGeom prst="rect">
            <a:avLst/>
          </a:prstGeom>
        </p:spPr>
      </p:pic>
      <p:pic>
        <p:nvPicPr>
          <p:cNvPr id="10" name="Picture 9" descr="MonkeyWaving_TS_300dpi_RGB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73" y="4996225"/>
            <a:ext cx="1882795" cy="171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26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60" r:id="rId3"/>
    <p:sldLayoutId id="2147483662" r:id="rId4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mbEng_45_P_RGB_300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9" y="358252"/>
            <a:ext cx="2433174" cy="394074"/>
          </a:xfrm>
          <a:prstGeom prst="rect">
            <a:avLst/>
          </a:prstGeom>
        </p:spPr>
      </p:pic>
      <p:pic>
        <p:nvPicPr>
          <p:cNvPr id="8" name="Picture 7" descr="CE_YoungLearners_acronym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28" y="309670"/>
            <a:ext cx="2803198" cy="88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0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youtu.be/pRWAw1D7pno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9.jpeg"/><Relationship Id="rId7" Type="http://schemas.openxmlformats.org/officeDocument/2006/relationships/image" Target="../media/image41.png"/><Relationship Id="rId2" Type="http://schemas.openxmlformats.org/officeDocument/2006/relationships/hyperlink" Target="http://monkeypuzzles.kokogames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1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mbridgeenglish.it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assets.brandfolder.com/ogsbbg-9nvig8-thvf8/original/MonkeyCrates_RGB_300ppi.png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jpeg"/><Relationship Id="rId10" Type="http://schemas.openxmlformats.org/officeDocument/2006/relationships/image" Target="../media/image13.emf"/><Relationship Id="rId4" Type="http://schemas.openxmlformats.org/officeDocument/2006/relationships/hyperlink" Target="http://monkeypuzzles.kokogames.com/" TargetMode="Externa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625" y="1633935"/>
            <a:ext cx="8463775" cy="1827519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>
              <a:lnSpc>
                <a:spcPts val="4300"/>
              </a:lnSpc>
              <a:spcBef>
                <a:spcPts val="1200"/>
              </a:spcBef>
              <a:spcAft>
                <a:spcPts val="600"/>
              </a:spcAft>
            </a:pPr>
            <a:r>
              <a:rPr lang="en-GB" sz="3800" dirty="0">
                <a:latin typeface="Calibri" charset="0"/>
                <a:ea typeface="Calibri" charset="0"/>
                <a:cs typeface="Calibri" charset="0"/>
              </a:rPr>
              <a:t>Cambridge English: Young Learners – </a:t>
            </a:r>
            <a:r>
              <a:rPr lang="en-GB" sz="3800" dirty="0" smtClean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GB" sz="380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GB" sz="3800" dirty="0" err="1" smtClean="0">
                <a:latin typeface="Calibri" charset="0"/>
                <a:ea typeface="Calibri" charset="0"/>
                <a:cs typeface="Calibri" charset="0"/>
              </a:rPr>
              <a:t>breve</a:t>
            </a:r>
            <a:r>
              <a:rPr lang="en-GB" sz="3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3800" dirty="0" err="1" smtClean="0">
                <a:latin typeface="Calibri" charset="0"/>
                <a:ea typeface="Calibri" charset="0"/>
                <a:cs typeface="Calibri" charset="0"/>
              </a:rPr>
              <a:t>panoramica</a:t>
            </a:r>
            <a:r>
              <a:rPr lang="en-GB" sz="3800" dirty="0" smtClean="0">
                <a:latin typeface="Calibri" charset="0"/>
                <a:ea typeface="Calibri" charset="0"/>
                <a:cs typeface="Calibri" charset="0"/>
              </a:rPr>
              <a:t> per </a:t>
            </a:r>
            <a:r>
              <a:rPr lang="en-GB" sz="3800" dirty="0" err="1" smtClean="0">
                <a:latin typeface="Calibri" charset="0"/>
                <a:ea typeface="Calibri" charset="0"/>
                <a:cs typeface="Calibri" charset="0"/>
              </a:rPr>
              <a:t>genitori</a:t>
            </a:r>
            <a:r>
              <a:rPr lang="en-GB" sz="38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GB" b="1" dirty="0">
                <a:latin typeface="Calibri" charset="0"/>
                <a:ea typeface="Calibri" charset="0"/>
                <a:cs typeface="Calibri" charset="0"/>
              </a:rPr>
            </a:br>
            <a:r>
              <a:rPr lang="en-GB" sz="2000" b="1" dirty="0" err="1" smtClean="0">
                <a:latin typeface="Calibri" charset="0"/>
                <a:ea typeface="Calibri" charset="0"/>
                <a:cs typeface="Calibri" charset="0"/>
              </a:rPr>
              <a:t>versione</a:t>
            </a:r>
            <a:r>
              <a:rPr lang="en-GB" sz="2000" b="1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2000" b="1" dirty="0" err="1" smtClean="0">
                <a:latin typeface="Calibri" charset="0"/>
                <a:ea typeface="Calibri" charset="0"/>
                <a:cs typeface="Calibri" charset="0"/>
              </a:rPr>
              <a:t>aggiornata</a:t>
            </a:r>
            <a:r>
              <a:rPr lang="en-GB" sz="2000" b="1" dirty="0" smtClean="0">
                <a:latin typeface="Calibri" charset="0"/>
                <a:ea typeface="Calibri" charset="0"/>
                <a:cs typeface="Calibri" charset="0"/>
              </a:rPr>
              <a:t> dei test - gennaio2018</a:t>
            </a:r>
            <a:endParaRPr lang="en-US" sz="2000" b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02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215" y="2046136"/>
            <a:ext cx="3142286" cy="474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/>
              <a:t>Starters </a:t>
            </a:r>
            <a:r>
              <a:rPr lang="en-US" dirty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Lettura</a:t>
            </a:r>
            <a:r>
              <a:rPr lang="en-US" dirty="0" smtClean="0"/>
              <a:t> &amp; </a:t>
            </a:r>
            <a:r>
              <a:rPr lang="en-US" dirty="0" err="1" smtClean="0"/>
              <a:t>Scrittura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6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/>
              <a:t>Starters </a:t>
            </a:r>
            <a:r>
              <a:rPr lang="en-US" dirty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Prova</a:t>
            </a:r>
            <a:r>
              <a:rPr lang="en-US" dirty="0" smtClean="0"/>
              <a:t> </a:t>
            </a:r>
            <a:r>
              <a:rPr lang="en-US" dirty="0" err="1"/>
              <a:t>o</a:t>
            </a:r>
            <a:r>
              <a:rPr lang="en-US" dirty="0" err="1" smtClean="0"/>
              <a:t>rale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" r="3434" b="1464"/>
          <a:stretch/>
        </p:blipFill>
        <p:spPr bwMode="auto">
          <a:xfrm rot="5400000">
            <a:off x="2335208" y="2460559"/>
            <a:ext cx="3409713" cy="489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95" y="2111307"/>
            <a:ext cx="1052151" cy="104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95" y="4453046"/>
            <a:ext cx="1027820" cy="1033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95" y="5616514"/>
            <a:ext cx="991984" cy="99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95" y="3287582"/>
            <a:ext cx="1029804" cy="103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73" y="2131529"/>
            <a:ext cx="1008738" cy="100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138" y="2161902"/>
            <a:ext cx="961984" cy="97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049" y="2161903"/>
            <a:ext cx="1012152" cy="97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128" y="2124902"/>
            <a:ext cx="1004133" cy="100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21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/>
              <a:t>Video della </a:t>
            </a:r>
            <a:r>
              <a:rPr lang="en-US" dirty="0" err="1" smtClean="0"/>
              <a:t>prova</a:t>
            </a:r>
            <a:r>
              <a:rPr lang="en-US" dirty="0" smtClean="0"/>
              <a:t> </a:t>
            </a:r>
            <a:r>
              <a:rPr lang="en-US" dirty="0" err="1" smtClean="0"/>
              <a:t>orale</a:t>
            </a:r>
            <a:endParaRPr lang="en-US" dirty="0"/>
          </a:p>
        </p:txBody>
      </p:sp>
      <p:pic>
        <p:nvPicPr>
          <p:cNvPr id="14" name="Picture 1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16" y="2339129"/>
            <a:ext cx="5262882" cy="292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2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/>
              <a:t>Movers – </a:t>
            </a:r>
            <a:r>
              <a:rPr lang="en-US" dirty="0" err="1" smtClean="0"/>
              <a:t>Lettura</a:t>
            </a:r>
            <a:r>
              <a:rPr lang="en-US" dirty="0" smtClean="0"/>
              <a:t> &amp; </a:t>
            </a:r>
            <a:r>
              <a:rPr lang="en-US" dirty="0" err="1" smtClean="0"/>
              <a:t>Scrittura</a:t>
            </a:r>
            <a:endParaRPr lang="en-US" dirty="0"/>
          </a:p>
        </p:txBody>
      </p:sp>
      <p:pic>
        <p:nvPicPr>
          <p:cNvPr id="4" name="Content Placeholder 4"/>
          <p:cNvPicPr>
            <a:picLocks noGrp="1"/>
          </p:cNvPicPr>
          <p:nvPr>
            <p:ph idx="1"/>
          </p:nvPr>
        </p:nvPicPr>
        <p:blipFill rotWithShape="1">
          <a:blip r:embed="rId2"/>
          <a:srcRect t="5434" b="10240"/>
          <a:stretch/>
        </p:blipFill>
        <p:spPr>
          <a:xfrm>
            <a:off x="143887" y="2066192"/>
            <a:ext cx="3714750" cy="4463813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3"/>
          <a:srcRect l="9920" t="5420" r="12064" b="22388"/>
          <a:stretch/>
        </p:blipFill>
        <p:spPr>
          <a:xfrm>
            <a:off x="3730568" y="2181576"/>
            <a:ext cx="3215552" cy="423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7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95121" y="865169"/>
            <a:ext cx="4798506" cy="683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/>
              <a:t>Movers – </a:t>
            </a:r>
            <a:r>
              <a:rPr lang="en-US" dirty="0" err="1" smtClean="0"/>
              <a:t>Prova</a:t>
            </a:r>
            <a:r>
              <a:rPr lang="en-US" dirty="0" smtClean="0"/>
              <a:t> </a:t>
            </a:r>
            <a:r>
              <a:rPr lang="en-US" dirty="0" err="1" smtClean="0"/>
              <a:t>orale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25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/>
              <a:t>Flyers – </a:t>
            </a:r>
            <a:r>
              <a:rPr lang="en-US" dirty="0" err="1" smtClean="0"/>
              <a:t>Lettura</a:t>
            </a:r>
            <a:r>
              <a:rPr lang="en-US" dirty="0" smtClean="0"/>
              <a:t> &amp; </a:t>
            </a:r>
            <a:r>
              <a:rPr lang="en-US" dirty="0" err="1" smtClean="0"/>
              <a:t>Scrittura</a:t>
            </a:r>
            <a:endParaRPr lang="en-US" dirty="0"/>
          </a:p>
        </p:txBody>
      </p:sp>
      <p:pic>
        <p:nvPicPr>
          <p:cNvPr id="4" name="Content Placeholder 4"/>
          <p:cNvPicPr>
            <a:picLocks noGrp="1"/>
          </p:cNvPicPr>
          <p:nvPr>
            <p:ph idx="1"/>
          </p:nvPr>
        </p:nvPicPr>
        <p:blipFill rotWithShape="1">
          <a:blip r:embed="rId2"/>
          <a:srcRect t="5901" b="14851"/>
          <a:stretch/>
        </p:blipFill>
        <p:spPr>
          <a:xfrm>
            <a:off x="1937236" y="1951891"/>
            <a:ext cx="3672255" cy="471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4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Materiali</a:t>
            </a:r>
            <a:r>
              <a:rPr lang="en-US" dirty="0" smtClean="0"/>
              <a:t> di </a:t>
            </a:r>
            <a:r>
              <a:rPr lang="en-US" dirty="0" err="1" smtClean="0"/>
              <a:t>preparazione</a:t>
            </a:r>
            <a:r>
              <a:rPr lang="en-US" dirty="0" smtClean="0"/>
              <a:t> </a:t>
            </a:r>
            <a:r>
              <a:rPr lang="en-US" dirty="0" err="1" smtClean="0"/>
              <a:t>ufficiali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417238" y="2276015"/>
            <a:ext cx="7453439" cy="3791498"/>
            <a:chOff x="331780" y="2011095"/>
            <a:chExt cx="8427592" cy="441710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4303" y="2011095"/>
              <a:ext cx="1934662" cy="2758877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92179" y="2011095"/>
              <a:ext cx="1975848" cy="2778755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1780" y="2971007"/>
              <a:ext cx="1985005" cy="2805052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6784" y="3367446"/>
              <a:ext cx="1977562" cy="2805052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18432" y="2011095"/>
              <a:ext cx="1940940" cy="2778756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51241" y="2011095"/>
              <a:ext cx="1983976" cy="2805052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77560" y="3722278"/>
              <a:ext cx="1918251" cy="2705922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</p:spTree>
    <p:extLst>
      <p:ext uri="{BB962C8B-B14F-4D97-AF65-F5344CB8AC3E}">
        <p14:creationId xmlns:p14="http://schemas.microsoft.com/office/powerpoint/2010/main" val="42138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/>
              <a:t>Word lists – </a:t>
            </a:r>
            <a:r>
              <a:rPr lang="en-US" dirty="0" err="1" smtClean="0"/>
              <a:t>numero</a:t>
            </a:r>
            <a:r>
              <a:rPr lang="en-US" dirty="0" smtClean="0"/>
              <a:t> di parole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338002"/>
              </p:ext>
            </p:extLst>
          </p:nvPr>
        </p:nvGraphicFramePr>
        <p:xfrm>
          <a:off x="3231280" y="2279181"/>
          <a:ext cx="4927982" cy="1070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3615"/>
                <a:gridCol w="1649893"/>
                <a:gridCol w="1564474"/>
              </a:tblGrid>
              <a:tr h="513059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Starters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Movers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03F9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Flyers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B4D570"/>
                    </a:solidFill>
                  </a:tcPr>
                </a:tc>
              </a:tr>
              <a:tr h="557629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497</a:t>
                      </a:r>
                      <a:endParaRPr lang="en-GB" sz="1400" dirty="0"/>
                    </a:p>
                  </a:txBody>
                  <a:tcPr anchor="ctr">
                    <a:solidFill>
                      <a:srgbClr val="FFCC66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898</a:t>
                      </a:r>
                    </a:p>
                  </a:txBody>
                  <a:tcPr anchor="ctr">
                    <a:solidFill>
                      <a:srgbClr val="903F98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1,411</a:t>
                      </a:r>
                      <a:endParaRPr lang="en-GB" sz="1400" dirty="0"/>
                    </a:p>
                  </a:txBody>
                  <a:tcPr anchor="ctr">
                    <a:solidFill>
                      <a:srgbClr val="B4D570">
                        <a:alpha val="7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7947">
            <a:off x="665744" y="2342315"/>
            <a:ext cx="2337856" cy="330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2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err="1" smtClean="0"/>
              <a:t>Giochi</a:t>
            </a:r>
            <a:r>
              <a:rPr lang="en-US" dirty="0" smtClean="0"/>
              <a:t> e </a:t>
            </a:r>
            <a:r>
              <a:rPr lang="en-US" dirty="0" err="1" smtClean="0"/>
              <a:t>attività</a:t>
            </a:r>
            <a:r>
              <a:rPr lang="en-US" dirty="0" smtClean="0"/>
              <a:t> online </a:t>
            </a:r>
            <a:r>
              <a:rPr lang="en-US" dirty="0" err="1" smtClean="0"/>
              <a:t>gratuiti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4" descr="1-Menus_Home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5772" y="2191303"/>
            <a:ext cx="2569017" cy="2055213"/>
          </a:xfrm>
          <a:prstGeom prst="rect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/>
          <a:srcRect l="18439" t="10959" r="17084" b="8952"/>
          <a:stretch>
            <a:fillRect/>
          </a:stretch>
        </p:blipFill>
        <p:spPr bwMode="auto">
          <a:xfrm>
            <a:off x="275772" y="4315906"/>
            <a:ext cx="2569017" cy="1793466"/>
          </a:xfrm>
          <a:prstGeom prst="rect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7"/>
          <a:stretch/>
        </p:blipFill>
        <p:spPr>
          <a:xfrm>
            <a:off x="6183793" y="4331191"/>
            <a:ext cx="2682240" cy="2032983"/>
          </a:xfrm>
          <a:prstGeom prst="rect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3511" b="-1145"/>
          <a:stretch/>
        </p:blipFill>
        <p:spPr>
          <a:xfrm>
            <a:off x="2958773" y="4331191"/>
            <a:ext cx="3231213" cy="1823423"/>
          </a:xfrm>
          <a:prstGeom prst="rect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793" y="2191302"/>
            <a:ext cx="2682240" cy="2060448"/>
          </a:xfrm>
          <a:prstGeom prst="rect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774" y="2191302"/>
            <a:ext cx="3117596" cy="2065528"/>
          </a:xfrm>
          <a:prstGeom prst="rect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6932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729762" y="2128350"/>
            <a:ext cx="7139353" cy="1608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800" b="1" dirty="0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Come </a:t>
            </a:r>
            <a:r>
              <a:rPr lang="en-US" sz="3800" b="1" dirty="0" err="1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sono</a:t>
            </a:r>
            <a:r>
              <a:rPr lang="en-US" sz="3800" b="1" dirty="0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800" b="1" dirty="0" err="1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riportati</a:t>
            </a:r>
            <a:r>
              <a:rPr lang="en-US" sz="3800" b="1" dirty="0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 i </a:t>
            </a:r>
            <a:r>
              <a:rPr lang="en-US" sz="3800" b="1" dirty="0" err="1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risultati</a:t>
            </a:r>
            <a:r>
              <a:rPr lang="en-US" sz="3800" b="1" dirty="0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?</a:t>
            </a:r>
            <a:endParaRPr lang="en-US" sz="3800" b="1" dirty="0">
              <a:solidFill>
                <a:srgbClr val="0073C5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18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dirty="0" err="1" smtClean="0"/>
              <a:t>Cosa</a:t>
            </a:r>
            <a:r>
              <a:rPr lang="en-GB" dirty="0" smtClean="0"/>
              <a:t> </a:t>
            </a:r>
            <a:r>
              <a:rPr lang="en-GB" dirty="0" err="1" smtClean="0"/>
              <a:t>sono</a:t>
            </a:r>
            <a:r>
              <a:rPr lang="en-GB" dirty="0" smtClean="0"/>
              <a:t> </a:t>
            </a:r>
            <a:r>
              <a:rPr lang="en-GB" dirty="0"/>
              <a:t>i</a:t>
            </a:r>
            <a:r>
              <a:rPr lang="en-GB" dirty="0" smtClean="0"/>
              <a:t> test </a:t>
            </a:r>
            <a:r>
              <a:rPr lang="en-GB" i="1" dirty="0" smtClean="0"/>
              <a:t>Cambridge </a:t>
            </a:r>
            <a:r>
              <a:rPr lang="en-GB" i="1" dirty="0"/>
              <a:t>English: Young </a:t>
            </a:r>
            <a:r>
              <a:rPr lang="en-GB" i="1" dirty="0" smtClean="0"/>
              <a:t>Learners</a:t>
            </a:r>
            <a:r>
              <a:rPr lang="en-GB" dirty="0" smtClean="0"/>
              <a:t>?</a:t>
            </a:r>
            <a:endParaRPr lang="en-GB" dirty="0"/>
          </a:p>
          <a:p>
            <a:pPr>
              <a:defRPr/>
            </a:pPr>
            <a:r>
              <a:rPr lang="en-GB" dirty="0" smtClean="0"/>
              <a:t>Come </a:t>
            </a:r>
            <a:r>
              <a:rPr lang="en-GB" dirty="0" err="1" smtClean="0"/>
              <a:t>sono</a:t>
            </a:r>
            <a:r>
              <a:rPr lang="en-GB" dirty="0" smtClean="0"/>
              <a:t> </a:t>
            </a:r>
            <a:r>
              <a:rPr lang="en-GB" dirty="0" err="1" smtClean="0"/>
              <a:t>riportati</a:t>
            </a:r>
            <a:r>
              <a:rPr lang="en-GB" dirty="0" smtClean="0"/>
              <a:t> i </a:t>
            </a:r>
            <a:r>
              <a:rPr lang="en-GB" dirty="0" err="1" smtClean="0"/>
              <a:t>risultati</a:t>
            </a:r>
            <a:r>
              <a:rPr lang="en-GB" dirty="0" smtClean="0"/>
              <a:t> dei test?</a:t>
            </a:r>
            <a:endParaRPr lang="en-GB" dirty="0"/>
          </a:p>
          <a:p>
            <a:pPr>
              <a:defRPr/>
            </a:pPr>
            <a:r>
              <a:rPr lang="en-GB" dirty="0" err="1" smtClean="0"/>
              <a:t>Materiale</a:t>
            </a:r>
            <a:r>
              <a:rPr lang="en-GB" dirty="0" smtClean="0"/>
              <a:t> di </a:t>
            </a:r>
            <a:r>
              <a:rPr lang="en-GB" dirty="0" err="1" smtClean="0"/>
              <a:t>preparazione</a:t>
            </a:r>
            <a:r>
              <a:rPr lang="en-GB" dirty="0" smtClean="0"/>
              <a:t> </a:t>
            </a:r>
            <a:endParaRPr lang="en-GB" dirty="0"/>
          </a:p>
          <a:p>
            <a:pPr>
              <a:defRPr/>
            </a:pPr>
            <a:r>
              <a:rPr lang="it-IT" dirty="0" smtClean="0"/>
              <a:t>Domande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r>
              <a:rPr lang="it-IT" dirty="0" smtClean="0"/>
              <a:t>Quali obiettivi ci proponiamo con questo workshop?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62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err="1" smtClean="0"/>
              <a:t>Risultati</a:t>
            </a:r>
            <a:endParaRPr lang="en-US" dirty="0"/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8489" t="21354" r="32385" b="14960"/>
          <a:stretch/>
        </p:blipFill>
        <p:spPr bwMode="auto">
          <a:xfrm>
            <a:off x="275772" y="1923909"/>
            <a:ext cx="3586617" cy="467032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298" y="1923909"/>
            <a:ext cx="3002350" cy="467032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7225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Cosa</a:t>
            </a:r>
            <a:r>
              <a:rPr lang="en-US" dirty="0" smtClean="0"/>
              <a:t> </a:t>
            </a:r>
            <a:r>
              <a:rPr lang="en-US" dirty="0" err="1" smtClean="0"/>
              <a:t>sono</a:t>
            </a:r>
            <a:r>
              <a:rPr lang="en-US" dirty="0" smtClean="0"/>
              <a:t> in </a:t>
            </a:r>
            <a:r>
              <a:rPr lang="en-US" dirty="0" err="1" smtClean="0"/>
              <a:t>grado</a:t>
            </a:r>
            <a:r>
              <a:rPr lang="en-US" dirty="0" smtClean="0"/>
              <a:t> di fare i </a:t>
            </a:r>
            <a:r>
              <a:rPr lang="en-US" dirty="0" err="1" smtClean="0"/>
              <a:t>ragazzi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vari</a:t>
            </a:r>
            <a:r>
              <a:rPr lang="en-US" dirty="0" smtClean="0"/>
              <a:t> </a:t>
            </a:r>
            <a:r>
              <a:rPr lang="en-US" dirty="0" err="1" smtClean="0"/>
              <a:t>livelli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0" y="1948349"/>
            <a:ext cx="2972341" cy="479185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777" y="1948349"/>
            <a:ext cx="3000756" cy="483616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008" y="1948349"/>
            <a:ext cx="2983992" cy="479185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02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r>
              <a:rPr lang="en-GB" sz="24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Risultati</a:t>
            </a:r>
            <a:r>
              <a:rPr lang="en-GB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n-GB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71" y="1939292"/>
            <a:ext cx="3378418" cy="478412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205" y="1939292"/>
            <a:ext cx="3083101" cy="479593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9292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r>
              <a:rPr lang="en-GB" sz="24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Risultati</a:t>
            </a:r>
            <a:r>
              <a:rPr lang="en-GB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n-GB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71" y="1939292"/>
            <a:ext cx="3378418" cy="478412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205" y="1939292"/>
            <a:ext cx="3083101" cy="479593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231168" y="3982781"/>
            <a:ext cx="256854" cy="26712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1066" y="3647863"/>
            <a:ext cx="1666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Punti di forza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9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r>
              <a:rPr lang="en-GB" sz="24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Risultati</a:t>
            </a:r>
            <a:endParaRPr lang="en-GB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71" y="1939292"/>
            <a:ext cx="3378418" cy="478412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205" y="1939292"/>
            <a:ext cx="3083101" cy="479593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231168" y="3982781"/>
            <a:ext cx="256854" cy="26712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-223415" y="3626365"/>
            <a:ext cx="1517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Punti di forza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306960" y="5073721"/>
            <a:ext cx="421371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61920" y="4836865"/>
            <a:ext cx="1341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60"/>
              </a:lnSpc>
            </a:pPr>
            <a:r>
              <a:rPr lang="en-GB" b="1" dirty="0" err="1" smtClean="0">
                <a:solidFill>
                  <a:srgbClr val="FF0000"/>
                </a:solidFill>
              </a:rPr>
              <a:t>Aree</a:t>
            </a:r>
            <a:r>
              <a:rPr lang="en-GB" b="1" dirty="0" smtClean="0">
                <a:solidFill>
                  <a:srgbClr val="FF0000"/>
                </a:solidFill>
              </a:rPr>
              <a:t> da </a:t>
            </a:r>
            <a:r>
              <a:rPr lang="en-GB" b="1" dirty="0" err="1" smtClean="0">
                <a:solidFill>
                  <a:srgbClr val="FF0000"/>
                </a:solidFill>
              </a:rPr>
              <a:t>migliorare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7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</a:rPr>
              <a:t>Results reporting </a:t>
            </a:r>
          </a:p>
          <a:p>
            <a:endParaRPr lang="en-US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71" y="1939292"/>
            <a:ext cx="3378418" cy="478412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205" y="1939292"/>
            <a:ext cx="3083101" cy="479593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231168" y="3982781"/>
            <a:ext cx="256854" cy="26712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1066" y="3647863"/>
            <a:ext cx="1584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Punti di forza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306960" y="5073721"/>
            <a:ext cx="421371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57228" y="4836865"/>
            <a:ext cx="12661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60"/>
              </a:lnSpc>
            </a:pPr>
            <a:r>
              <a:rPr lang="en-GB" b="1" dirty="0" err="1" smtClean="0">
                <a:solidFill>
                  <a:srgbClr val="FF0000"/>
                </a:solidFill>
              </a:rPr>
              <a:t>Aree</a:t>
            </a:r>
            <a:r>
              <a:rPr lang="en-GB" b="1" dirty="0" smtClean="0">
                <a:solidFill>
                  <a:srgbClr val="FF0000"/>
                </a:solidFill>
              </a:rPr>
              <a:t> da </a:t>
            </a:r>
            <a:r>
              <a:rPr lang="en-GB" b="1" dirty="0" err="1" smtClean="0">
                <a:solidFill>
                  <a:srgbClr val="FF0000"/>
                </a:solidFill>
              </a:rPr>
              <a:t>migliorare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391862" y="6204147"/>
            <a:ext cx="101960" cy="278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715" y="6421167"/>
            <a:ext cx="243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    </a:t>
            </a:r>
            <a:r>
              <a:rPr lang="en-GB" b="1" dirty="0" err="1" smtClean="0">
                <a:solidFill>
                  <a:srgbClr val="FF0000"/>
                </a:solidFill>
              </a:rPr>
              <a:t>Idee</a:t>
            </a:r>
            <a:r>
              <a:rPr lang="en-GB" b="1" dirty="0" smtClean="0">
                <a:solidFill>
                  <a:srgbClr val="FF0000"/>
                </a:solidFill>
              </a:rPr>
              <a:t>- </a:t>
            </a:r>
            <a:r>
              <a:rPr lang="en-GB" b="1" dirty="0" err="1" smtClean="0">
                <a:solidFill>
                  <a:srgbClr val="FF0000"/>
                </a:solidFill>
              </a:rPr>
              <a:t>consigli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47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729762" y="2128350"/>
            <a:ext cx="7139353" cy="1608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800" b="1" dirty="0" err="1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Materiale</a:t>
            </a:r>
            <a:r>
              <a:rPr lang="en-US" sz="3800" b="1" dirty="0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 di </a:t>
            </a:r>
            <a:r>
              <a:rPr lang="en-US" sz="3800" b="1" dirty="0" err="1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supporto</a:t>
            </a:r>
            <a:r>
              <a:rPr lang="en-US" sz="3800" b="1" dirty="0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 per la </a:t>
            </a:r>
            <a:r>
              <a:rPr lang="en-US" sz="3800" b="1" dirty="0" err="1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preparazione</a:t>
            </a:r>
            <a:r>
              <a:rPr lang="en-US" sz="3800" b="1" dirty="0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 al test</a:t>
            </a:r>
            <a:endParaRPr lang="en-US" sz="3800" b="1" dirty="0">
              <a:solidFill>
                <a:srgbClr val="0073C5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18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9314" y="2072363"/>
            <a:ext cx="8483600" cy="2282354"/>
          </a:xfrm>
        </p:spPr>
        <p:txBody>
          <a:bodyPr>
            <a:normAutofit lnSpcReduction="10000"/>
          </a:bodyPr>
          <a:lstStyle/>
          <a:p>
            <a:r>
              <a:rPr lang="it-IT" dirty="0" smtClean="0"/>
              <a:t>Prove d’esame</a:t>
            </a:r>
            <a:endParaRPr lang="en-GB" dirty="0"/>
          </a:p>
          <a:p>
            <a:r>
              <a:rPr lang="en-GB" i="1" dirty="0"/>
              <a:t>Cambridge English: Young Learners </a:t>
            </a:r>
            <a:r>
              <a:rPr lang="en-GB" i="1" dirty="0" err="1" smtClean="0"/>
              <a:t>Informazioni</a:t>
            </a:r>
            <a:r>
              <a:rPr lang="en-GB" i="1" dirty="0" smtClean="0"/>
              <a:t> per  </a:t>
            </a:r>
            <a:br>
              <a:rPr lang="en-GB" i="1" dirty="0" smtClean="0"/>
            </a:br>
            <a:r>
              <a:rPr lang="en-GB" i="1" dirty="0" err="1" smtClean="0"/>
              <a:t>Candidati</a:t>
            </a:r>
            <a:r>
              <a:rPr lang="en-GB" i="1" dirty="0" smtClean="0"/>
              <a:t> e </a:t>
            </a:r>
            <a:r>
              <a:rPr lang="en-GB" i="1" dirty="0" err="1" smtClean="0"/>
              <a:t>Genitori</a:t>
            </a:r>
            <a:endParaRPr lang="en-GB" i="1" dirty="0" smtClean="0"/>
          </a:p>
          <a:p>
            <a:endParaRPr lang="en-GB" i="1" dirty="0"/>
          </a:p>
          <a:p>
            <a:r>
              <a:rPr lang="en-GB" i="1" dirty="0" smtClean="0"/>
              <a:t>Help your child learn English: </a:t>
            </a:r>
            <a:r>
              <a:rPr lang="en-GB" dirty="0" err="1" smtClean="0"/>
              <a:t>manuale</a:t>
            </a:r>
            <a:r>
              <a:rPr lang="en-GB" dirty="0" smtClean="0"/>
              <a:t> per i </a:t>
            </a:r>
            <a:r>
              <a:rPr lang="en-GB" dirty="0" err="1" smtClean="0"/>
              <a:t>genitori</a:t>
            </a:r>
            <a:r>
              <a:rPr lang="en-GB" dirty="0" smtClean="0"/>
              <a:t> </a:t>
            </a:r>
            <a:r>
              <a:rPr lang="en-GB" dirty="0" err="1" smtClean="0"/>
              <a:t>su</a:t>
            </a:r>
            <a:r>
              <a:rPr lang="en-GB" dirty="0" smtClean="0"/>
              <a:t> come </a:t>
            </a:r>
            <a:r>
              <a:rPr lang="en-GB" dirty="0" err="1" smtClean="0"/>
              <a:t>aiutare</a:t>
            </a:r>
            <a:r>
              <a:rPr lang="en-GB" dirty="0" smtClean="0"/>
              <a:t> i </a:t>
            </a:r>
            <a:r>
              <a:rPr lang="en-GB" dirty="0" err="1" smtClean="0"/>
              <a:t>ragazzi</a:t>
            </a:r>
            <a:r>
              <a:rPr lang="en-GB" dirty="0" smtClean="0"/>
              <a:t> </a:t>
            </a:r>
            <a:r>
              <a:rPr lang="en-GB" dirty="0" err="1" smtClean="0"/>
              <a:t>nello</a:t>
            </a:r>
            <a:r>
              <a:rPr lang="en-GB" dirty="0" smtClean="0"/>
              <a:t> studio </a:t>
            </a:r>
            <a:r>
              <a:rPr lang="en-GB" dirty="0" err="1" smtClean="0"/>
              <a:t>dell’inglese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B" sz="24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Cosa</a:t>
            </a:r>
            <a:r>
              <a:rPr lang="en-GB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è </a:t>
            </a:r>
            <a:r>
              <a:rPr lang="en-GB" sz="24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disponibile</a:t>
            </a:r>
            <a:r>
              <a:rPr lang="en-GB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</a:rPr>
              <a:t>– </a:t>
            </a:r>
            <a:r>
              <a:rPr lang="en-GB" sz="24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gratuitamente</a:t>
            </a:r>
            <a:endParaRPr lang="en-GB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6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653" y="1798372"/>
            <a:ext cx="2101580" cy="29633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94" y="1798372"/>
            <a:ext cx="2127341" cy="300222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869" y="1798372"/>
            <a:ext cx="2076450" cy="29413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446059" y="5286344"/>
            <a:ext cx="4904536" cy="140416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Calibri Light" charset="0"/>
                <a:ea typeface="Calibri Light" charset="0"/>
                <a:cs typeface="Calibri Light" charset="0"/>
              </a:rPr>
              <a:t>Practice tests </a:t>
            </a:r>
            <a:r>
              <a:rPr lang="en-US" sz="2200" dirty="0" smtClean="0">
                <a:latin typeface="Calibri Light" charset="0"/>
                <a:ea typeface="Calibri Light" charset="0"/>
                <a:cs typeface="Calibri Light" charset="0"/>
              </a:rPr>
              <a:t>per i </a:t>
            </a:r>
            <a:r>
              <a:rPr lang="en-US" sz="2200" dirty="0" err="1" smtClean="0">
                <a:latin typeface="Calibri Light" charset="0"/>
                <a:ea typeface="Calibri Light" charset="0"/>
                <a:cs typeface="Calibri Light" charset="0"/>
              </a:rPr>
              <a:t>tre</a:t>
            </a:r>
            <a:r>
              <a:rPr lang="en-US" sz="2200" dirty="0" smtClean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2200" dirty="0" err="1" smtClean="0">
                <a:latin typeface="Calibri Light" charset="0"/>
                <a:ea typeface="Calibri Light" charset="0"/>
                <a:cs typeface="Calibri Light" charset="0"/>
              </a:rPr>
              <a:t>livelli</a:t>
            </a:r>
            <a:r>
              <a:rPr lang="en-US" sz="2200" dirty="0" smtClean="0">
                <a:latin typeface="Calibri Light" charset="0"/>
                <a:ea typeface="Calibri Light" charset="0"/>
                <a:cs typeface="Calibri Light" charset="0"/>
              </a:rPr>
              <a:t/>
            </a:r>
            <a:br>
              <a:rPr lang="en-US" sz="2200" dirty="0" smtClean="0">
                <a:latin typeface="Calibri Light" charset="0"/>
                <a:ea typeface="Calibri Light" charset="0"/>
                <a:cs typeface="Calibri Light" charset="0"/>
              </a:rPr>
            </a:br>
            <a:r>
              <a:rPr lang="en-US" sz="2200" i="1" dirty="0" smtClean="0">
                <a:latin typeface="Calibri Light" charset="0"/>
                <a:ea typeface="Calibri Light" charset="0"/>
                <a:cs typeface="Calibri Light" charset="0"/>
              </a:rPr>
              <a:t>Cambridge </a:t>
            </a:r>
            <a:r>
              <a:rPr lang="en-US" sz="2200" i="1" dirty="0">
                <a:latin typeface="Calibri Light" charset="0"/>
                <a:ea typeface="Calibri Light" charset="0"/>
                <a:cs typeface="Calibri Light" charset="0"/>
              </a:rPr>
              <a:t>English: Young Learners</a:t>
            </a:r>
          </a:p>
          <a:p>
            <a:r>
              <a:rPr lang="en-US" sz="2200" dirty="0" smtClean="0">
                <a:latin typeface="Calibri Light" charset="0"/>
                <a:ea typeface="Calibri Light" charset="0"/>
                <a:cs typeface="Calibri Light" charset="0"/>
              </a:rPr>
              <a:t>Tre </a:t>
            </a:r>
            <a:r>
              <a:rPr lang="en-US" sz="2200" dirty="0" err="1" smtClean="0">
                <a:latin typeface="Calibri Light" charset="0"/>
                <a:ea typeface="Calibri Light" charset="0"/>
                <a:cs typeface="Calibri Light" charset="0"/>
              </a:rPr>
              <a:t>manuali</a:t>
            </a:r>
            <a:r>
              <a:rPr lang="en-US" sz="2200" dirty="0" smtClean="0"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US" sz="2200" dirty="0" err="1" smtClean="0">
                <a:latin typeface="Calibri Light" charset="0"/>
                <a:ea typeface="Calibri Light" charset="0"/>
                <a:cs typeface="Calibri Light" charset="0"/>
              </a:rPr>
              <a:t>illustrati</a:t>
            </a:r>
            <a:r>
              <a:rPr lang="en-US" sz="2200" dirty="0" smtClean="0">
                <a:latin typeface="Calibri Light" charset="0"/>
                <a:ea typeface="Calibri Light" charset="0"/>
                <a:cs typeface="Calibri Light" charset="0"/>
              </a:rPr>
              <a:t>, </a:t>
            </a:r>
            <a:r>
              <a:rPr lang="en-US" sz="2200" dirty="0" err="1" smtClean="0">
                <a:latin typeface="Calibri Light" charset="0"/>
                <a:ea typeface="Calibri Light" charset="0"/>
                <a:cs typeface="Calibri Light" charset="0"/>
              </a:rPr>
              <a:t>stimolanti</a:t>
            </a:r>
            <a:r>
              <a:rPr lang="en-US" sz="2200" dirty="0" smtClean="0">
                <a:latin typeface="Calibri Light" charset="0"/>
                <a:ea typeface="Calibri Light" charset="0"/>
                <a:cs typeface="Calibri Light" charset="0"/>
              </a:rPr>
              <a:t> e </a:t>
            </a:r>
            <a:r>
              <a:rPr lang="en-US" sz="2200" dirty="0" err="1" smtClean="0">
                <a:latin typeface="Calibri Light" charset="0"/>
                <a:ea typeface="Calibri Light" charset="0"/>
                <a:cs typeface="Calibri Light" charset="0"/>
              </a:rPr>
              <a:t>colorati</a:t>
            </a:r>
            <a:endParaRPr lang="en-GB" sz="2200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8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/>
              <a:t>Il </a:t>
            </a:r>
            <a:r>
              <a:rPr lang="en-US" dirty="0" err="1" smtClean="0"/>
              <a:t>viaggio</a:t>
            </a:r>
            <a:r>
              <a:rPr lang="en-US" dirty="0" smtClean="0"/>
              <a:t> non </a:t>
            </a:r>
            <a:r>
              <a:rPr lang="en-US" dirty="0" err="1" smtClean="0"/>
              <a:t>termina</a:t>
            </a:r>
            <a:r>
              <a:rPr lang="en-US" dirty="0" smtClean="0"/>
              <a:t> qui …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/>
        <p:txBody>
          <a:bodyPr>
            <a:normAutofit/>
          </a:bodyPr>
          <a:lstStyle/>
          <a:p>
            <a:r>
              <a:rPr lang="en-GB" dirty="0" err="1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charset="0"/>
                <a:ea typeface="Calibri Light" charset="0"/>
                <a:cs typeface="Calibri Light" charset="0"/>
              </a:rPr>
              <a:t>Aiuta</a:t>
            </a:r>
            <a:r>
              <a:rPr lang="en-GB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dirty="0" err="1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charset="0"/>
                <a:ea typeface="Calibri Light" charset="0"/>
                <a:cs typeface="Calibri Light" charset="0"/>
              </a:rPr>
              <a:t>tuo</a:t>
            </a:r>
            <a:r>
              <a:rPr lang="en-GB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dirty="0" err="1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charset="0"/>
                <a:ea typeface="Calibri Light" charset="0"/>
                <a:cs typeface="Calibri Light" charset="0"/>
              </a:rPr>
              <a:t>figlio</a:t>
            </a:r>
            <a:r>
              <a:rPr lang="en-GB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charset="0"/>
                <a:ea typeface="Calibri Light" charset="0"/>
                <a:cs typeface="Calibri Light" charset="0"/>
              </a:rPr>
              <a:t> ad </a:t>
            </a:r>
            <a:r>
              <a:rPr lang="en-GB" dirty="0" err="1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charset="0"/>
                <a:ea typeface="Calibri Light" charset="0"/>
                <a:cs typeface="Calibri Light" charset="0"/>
              </a:rPr>
              <a:t>imparare</a:t>
            </a:r>
            <a:r>
              <a:rPr lang="en-GB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dirty="0" err="1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charset="0"/>
                <a:ea typeface="Calibri Light" charset="0"/>
                <a:cs typeface="Calibri Light" charset="0"/>
              </a:rPr>
              <a:t>l’inglese</a:t>
            </a:r>
            <a:r>
              <a:rPr lang="en-GB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charset="0"/>
                <a:ea typeface="Calibri Light" charset="0"/>
                <a:cs typeface="Calibri Light" charset="0"/>
              </a:rPr>
              <a:t> </a:t>
            </a:r>
            <a:r>
              <a:rPr lang="en-GB" dirty="0" err="1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charset="0"/>
                <a:ea typeface="Calibri Light" charset="0"/>
                <a:cs typeface="Calibri Light" charset="0"/>
              </a:rPr>
              <a:t>divertendosi</a:t>
            </a:r>
            <a:r>
              <a:rPr lang="en-GB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Calibri Light" charset="0"/>
                <a:ea typeface="Calibri Light" charset="0"/>
                <a:cs typeface="Calibri Light" charset="0"/>
              </a:rPr>
              <a:t>! </a:t>
            </a:r>
            <a:endParaRPr lang="en-GB" dirty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-60224" y="2387800"/>
            <a:ext cx="4381201" cy="487680"/>
            <a:chOff x="-60224" y="2306320"/>
            <a:chExt cx="4381201" cy="487680"/>
          </a:xfrm>
        </p:grpSpPr>
        <p:sp>
          <p:nvSpPr>
            <p:cNvPr id="8" name="Pentagon 7"/>
            <p:cNvSpPr/>
            <p:nvPr/>
          </p:nvSpPr>
          <p:spPr>
            <a:xfrm>
              <a:off x="-34243" y="2306320"/>
              <a:ext cx="4355220" cy="487680"/>
            </a:xfrm>
            <a:prstGeom prst="homePlate">
              <a:avLst/>
            </a:prstGeom>
            <a:solidFill>
              <a:srgbClr val="28297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9" name="Pentagon 8"/>
            <p:cNvSpPr/>
            <p:nvPr/>
          </p:nvSpPr>
          <p:spPr>
            <a:xfrm>
              <a:off x="-34242" y="2306320"/>
              <a:ext cx="1143205" cy="487680"/>
            </a:xfrm>
            <a:prstGeom prst="homePlate">
              <a:avLst/>
            </a:prstGeom>
            <a:solidFill>
              <a:srgbClr val="0073C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60224" y="2315748"/>
              <a:ext cx="893778" cy="4770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480"/>
                </a:lnSpc>
              </a:pPr>
              <a:r>
                <a:rPr lang="en-GB" sz="1400" b="1" dirty="0" smtClean="0">
                  <a:solidFill>
                    <a:prstClr val="white"/>
                  </a:solidFill>
                </a:rPr>
                <a:t>CEFR</a:t>
              </a:r>
            </a:p>
            <a:p>
              <a:pPr algn="ctr">
                <a:lnSpc>
                  <a:spcPts val="1480"/>
                </a:lnSpc>
              </a:pPr>
              <a:r>
                <a:rPr lang="en-GB" sz="1400" b="1" dirty="0" smtClean="0">
                  <a:solidFill>
                    <a:prstClr val="white"/>
                  </a:solidFill>
                </a:rPr>
                <a:t>C2</a:t>
              </a:r>
              <a:endParaRPr lang="en-GB" sz="1400" b="1" dirty="0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68843" y="2329635"/>
              <a:ext cx="2535836" cy="423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150" b="1" dirty="0" smtClean="0">
                  <a:solidFill>
                    <a:schemeClr val="bg1"/>
                  </a:solidFill>
                </a:rPr>
                <a:t>Proficiency</a:t>
              </a:r>
              <a:endParaRPr lang="en-GB" sz="215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-60224" y="3118040"/>
            <a:ext cx="4381201" cy="492129"/>
            <a:chOff x="-60224" y="3036560"/>
            <a:chExt cx="4381201" cy="492129"/>
          </a:xfrm>
        </p:grpSpPr>
        <p:sp>
          <p:nvSpPr>
            <p:cNvPr id="14" name="Pentagon 13"/>
            <p:cNvSpPr/>
            <p:nvPr/>
          </p:nvSpPr>
          <p:spPr>
            <a:xfrm>
              <a:off x="-31882" y="3036560"/>
              <a:ext cx="4352859" cy="487680"/>
            </a:xfrm>
            <a:prstGeom prst="homePlate">
              <a:avLst/>
            </a:prstGeom>
            <a:solidFill>
              <a:srgbClr val="008AB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15" name="Pentagon 14"/>
            <p:cNvSpPr/>
            <p:nvPr/>
          </p:nvSpPr>
          <p:spPr>
            <a:xfrm>
              <a:off x="-31882" y="3036560"/>
              <a:ext cx="1179346" cy="487680"/>
            </a:xfrm>
            <a:prstGeom prst="homePlate">
              <a:avLst/>
            </a:prstGeom>
            <a:solidFill>
              <a:srgbClr val="0073C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68843" y="3066367"/>
              <a:ext cx="2616004" cy="423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150" b="1" dirty="0" smtClean="0">
                  <a:solidFill>
                    <a:schemeClr val="bg1"/>
                  </a:solidFill>
                </a:rPr>
                <a:t>Advanced</a:t>
              </a:r>
              <a:endParaRPr lang="en-GB" sz="215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-60224" y="3051635"/>
              <a:ext cx="893778" cy="4770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480"/>
                </a:lnSpc>
              </a:pPr>
              <a:r>
                <a:rPr lang="en-GB" sz="1400" b="1" dirty="0" smtClean="0">
                  <a:solidFill>
                    <a:prstClr val="white"/>
                  </a:solidFill>
                </a:rPr>
                <a:t>CEFR</a:t>
              </a:r>
            </a:p>
            <a:p>
              <a:pPr algn="ctr">
                <a:lnSpc>
                  <a:spcPts val="1480"/>
                </a:lnSpc>
              </a:pPr>
              <a:r>
                <a:rPr lang="en-GB" sz="1400" b="1" dirty="0" smtClean="0">
                  <a:solidFill>
                    <a:prstClr val="white"/>
                  </a:solidFill>
                </a:rPr>
                <a:t>C1</a:t>
              </a:r>
              <a:endParaRPr lang="en-GB" sz="1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-60224" y="3860362"/>
            <a:ext cx="4381201" cy="487680"/>
            <a:chOff x="-60224" y="3778882"/>
            <a:chExt cx="4381201" cy="487680"/>
          </a:xfrm>
        </p:grpSpPr>
        <p:sp>
          <p:nvSpPr>
            <p:cNvPr id="20" name="Pentagon 19"/>
            <p:cNvSpPr/>
            <p:nvPr/>
          </p:nvSpPr>
          <p:spPr>
            <a:xfrm>
              <a:off x="-33411" y="3778882"/>
              <a:ext cx="4354388" cy="487680"/>
            </a:xfrm>
            <a:prstGeom prst="homePlate">
              <a:avLst/>
            </a:prstGeom>
            <a:solidFill>
              <a:srgbClr val="80B81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21" name="Pentagon 20"/>
            <p:cNvSpPr/>
            <p:nvPr/>
          </p:nvSpPr>
          <p:spPr>
            <a:xfrm>
              <a:off x="-33411" y="3778882"/>
              <a:ext cx="1179760" cy="487680"/>
            </a:xfrm>
            <a:prstGeom prst="homePlate">
              <a:avLst/>
            </a:prstGeom>
            <a:solidFill>
              <a:srgbClr val="0073C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168843" y="3801595"/>
              <a:ext cx="2616923" cy="423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150" b="1" dirty="0" smtClean="0">
                  <a:solidFill>
                    <a:schemeClr val="bg1"/>
                  </a:solidFill>
                </a:rPr>
                <a:t>First</a:t>
              </a:r>
              <a:r>
                <a:rPr lang="en-GB" sz="2150" dirty="0">
                  <a:solidFill>
                    <a:schemeClr val="bg1"/>
                  </a:solidFill>
                </a:rPr>
                <a:t> </a:t>
              </a:r>
              <a:r>
                <a:rPr lang="en-GB" sz="2150" b="1" dirty="0">
                  <a:solidFill>
                    <a:schemeClr val="bg1"/>
                  </a:solidFill>
                </a:rPr>
                <a:t>for </a:t>
              </a:r>
              <a:r>
                <a:rPr lang="en-GB" sz="2150" b="1" dirty="0" smtClean="0">
                  <a:solidFill>
                    <a:schemeClr val="bg1"/>
                  </a:solidFill>
                </a:rPr>
                <a:t>Schools</a:t>
              </a:r>
              <a:endParaRPr lang="en-GB" sz="215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-60224" y="3787522"/>
              <a:ext cx="893778" cy="4770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480"/>
                </a:lnSpc>
              </a:pPr>
              <a:r>
                <a:rPr lang="en-GB" sz="1400" b="1" dirty="0" smtClean="0">
                  <a:solidFill>
                    <a:prstClr val="white"/>
                  </a:solidFill>
                </a:rPr>
                <a:t>CEFR</a:t>
              </a:r>
            </a:p>
            <a:p>
              <a:pPr algn="ctr">
                <a:lnSpc>
                  <a:spcPts val="1480"/>
                </a:lnSpc>
              </a:pPr>
              <a:r>
                <a:rPr lang="en-GB" sz="1400" b="1" dirty="0" smtClean="0">
                  <a:solidFill>
                    <a:prstClr val="white"/>
                  </a:solidFill>
                </a:rPr>
                <a:t>B2</a:t>
              </a:r>
              <a:endParaRPr lang="en-GB" sz="1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-60224" y="4587118"/>
            <a:ext cx="4381201" cy="494825"/>
            <a:chOff x="-60224" y="4505638"/>
            <a:chExt cx="4381201" cy="494825"/>
          </a:xfrm>
        </p:grpSpPr>
        <p:sp>
          <p:nvSpPr>
            <p:cNvPr id="26" name="Pentagon 25"/>
            <p:cNvSpPr/>
            <p:nvPr/>
          </p:nvSpPr>
          <p:spPr>
            <a:xfrm>
              <a:off x="-34244" y="4505638"/>
              <a:ext cx="4355221" cy="487680"/>
            </a:xfrm>
            <a:prstGeom prst="homePlate">
              <a:avLst/>
            </a:prstGeom>
            <a:solidFill>
              <a:srgbClr val="CE153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27" name="Pentagon 26"/>
            <p:cNvSpPr/>
            <p:nvPr/>
          </p:nvSpPr>
          <p:spPr>
            <a:xfrm>
              <a:off x="-34244" y="4505638"/>
              <a:ext cx="1143205" cy="487680"/>
            </a:xfrm>
            <a:prstGeom prst="homePlate">
              <a:avLst/>
            </a:prstGeom>
            <a:solidFill>
              <a:srgbClr val="0073C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68843" y="4536823"/>
              <a:ext cx="295048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150" b="1" dirty="0" smtClean="0">
                  <a:solidFill>
                    <a:schemeClr val="bg1"/>
                  </a:solidFill>
                </a:rPr>
                <a:t>Preliminary</a:t>
              </a:r>
              <a:r>
                <a:rPr lang="en-GB" sz="2150" dirty="0">
                  <a:solidFill>
                    <a:schemeClr val="bg1"/>
                  </a:solidFill>
                </a:rPr>
                <a:t> </a:t>
              </a:r>
              <a:r>
                <a:rPr lang="en-GB" sz="2150" b="1" dirty="0" smtClean="0">
                  <a:solidFill>
                    <a:schemeClr val="bg1"/>
                  </a:solidFill>
                </a:rPr>
                <a:t>for Schools</a:t>
              </a:r>
              <a:endParaRPr lang="en-GB" sz="215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-60224" y="4523409"/>
              <a:ext cx="893778" cy="4770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480"/>
                </a:lnSpc>
              </a:pPr>
              <a:r>
                <a:rPr lang="en-GB" sz="1400" b="1" dirty="0" smtClean="0">
                  <a:solidFill>
                    <a:prstClr val="white"/>
                  </a:solidFill>
                </a:rPr>
                <a:t>CEFR</a:t>
              </a:r>
            </a:p>
            <a:p>
              <a:pPr algn="ctr">
                <a:lnSpc>
                  <a:spcPts val="1480"/>
                </a:lnSpc>
              </a:pPr>
              <a:r>
                <a:rPr lang="en-GB" sz="1400" b="1" dirty="0" smtClean="0">
                  <a:solidFill>
                    <a:prstClr val="white"/>
                  </a:solidFill>
                </a:rPr>
                <a:t>B1</a:t>
              </a:r>
              <a:endParaRPr lang="en-GB" sz="14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-60224" y="5332922"/>
            <a:ext cx="4381201" cy="487680"/>
            <a:chOff x="-60224" y="5251442"/>
            <a:chExt cx="4381201" cy="487680"/>
          </a:xfrm>
        </p:grpSpPr>
        <p:sp>
          <p:nvSpPr>
            <p:cNvPr id="32" name="Pentagon 31"/>
            <p:cNvSpPr/>
            <p:nvPr/>
          </p:nvSpPr>
          <p:spPr>
            <a:xfrm>
              <a:off x="-33410" y="5251442"/>
              <a:ext cx="4354387" cy="487680"/>
            </a:xfrm>
            <a:prstGeom prst="homePlate">
              <a:avLst/>
            </a:prstGeom>
            <a:solidFill>
              <a:srgbClr val="00919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33" name="Pentagon 32"/>
            <p:cNvSpPr/>
            <p:nvPr/>
          </p:nvSpPr>
          <p:spPr>
            <a:xfrm>
              <a:off x="-33410" y="5251442"/>
              <a:ext cx="1179760" cy="487680"/>
            </a:xfrm>
            <a:prstGeom prst="homePlate">
              <a:avLst/>
            </a:prstGeom>
            <a:solidFill>
              <a:srgbClr val="0073C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168843" y="5279743"/>
              <a:ext cx="2616922" cy="423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150" b="1" dirty="0" smtClean="0">
                  <a:solidFill>
                    <a:schemeClr val="bg1"/>
                  </a:solidFill>
                </a:rPr>
                <a:t>Key for Schools</a:t>
              </a:r>
              <a:endParaRPr lang="en-GB" sz="215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-60224" y="5259297"/>
              <a:ext cx="893778" cy="4770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480"/>
                </a:lnSpc>
              </a:pPr>
              <a:r>
                <a:rPr lang="en-GB" sz="1400" b="1" dirty="0" smtClean="0">
                  <a:solidFill>
                    <a:prstClr val="white"/>
                  </a:solidFill>
                </a:rPr>
                <a:t>CEFR</a:t>
              </a:r>
            </a:p>
            <a:p>
              <a:pPr algn="ctr">
                <a:lnSpc>
                  <a:spcPts val="1480"/>
                </a:lnSpc>
              </a:pPr>
              <a:r>
                <a:rPr lang="en-GB" sz="1400" b="1" dirty="0" smtClean="0">
                  <a:solidFill>
                    <a:prstClr val="white"/>
                  </a:solidFill>
                </a:rPr>
                <a:t>A2</a:t>
              </a:r>
              <a:endParaRPr lang="en-GB" sz="14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855" y="2090376"/>
            <a:ext cx="3179691" cy="411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21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729762" y="2128350"/>
            <a:ext cx="8483600" cy="1608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800" b="1" dirty="0" err="1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Cosa</a:t>
            </a:r>
            <a:r>
              <a:rPr lang="en-US" sz="3800" b="1" dirty="0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800" b="1" dirty="0" err="1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sono</a:t>
            </a:r>
            <a:r>
              <a:rPr lang="en-US" sz="3800" b="1" dirty="0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 i </a:t>
            </a:r>
            <a:r>
              <a:rPr lang="en-US" sz="3800" b="1" i="1" dirty="0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Cambridge English: </a:t>
            </a:r>
            <a:br>
              <a:rPr lang="en-US" sz="3800" b="1" i="1" dirty="0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3800" b="1" i="1" dirty="0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Young Learners </a:t>
            </a:r>
            <a:r>
              <a:rPr lang="en-US" sz="3800" b="1" dirty="0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Test?</a:t>
            </a:r>
            <a:endParaRPr lang="en-US" sz="3800" b="1" dirty="0">
              <a:solidFill>
                <a:srgbClr val="0073C5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83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righa\AppData\Local\Microsoft\Windows\Temporary Internet Files\Content.Outlook\NSGLDSD8\Monkey-ques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55" y="2456311"/>
            <a:ext cx="4924373" cy="366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Domande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1640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 err="1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Visita</a:t>
            </a:r>
            <a:r>
              <a:rPr lang="en-GB" sz="2200" dirty="0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 la </a:t>
            </a:r>
            <a:r>
              <a:rPr lang="en-GB" sz="2200" dirty="0" err="1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sezione</a:t>
            </a:r>
            <a:r>
              <a:rPr lang="en-GB" sz="2200" dirty="0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 del </a:t>
            </a:r>
            <a:r>
              <a:rPr lang="en-GB" sz="2200" dirty="0" err="1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nostro</a:t>
            </a:r>
            <a:r>
              <a:rPr lang="en-GB" sz="2200" dirty="0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2200" dirty="0" err="1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sito</a:t>
            </a:r>
            <a:r>
              <a:rPr lang="en-GB" sz="2200" dirty="0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2200" dirty="0" err="1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dedicato</a:t>
            </a:r>
            <a:r>
              <a:rPr lang="en-GB" sz="2200" dirty="0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2200" dirty="0" err="1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ai</a:t>
            </a:r>
            <a:r>
              <a:rPr lang="en-GB" sz="2200" dirty="0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2200" dirty="0" err="1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genitori</a:t>
            </a:r>
            <a:r>
              <a:rPr lang="en-GB" sz="2200" dirty="0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:  </a:t>
            </a:r>
            <a:r>
              <a:rPr lang="en-GB" sz="2200" b="1" dirty="0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  <a:hlinkClick r:id="rId3"/>
              </a:rPr>
              <a:t>www.cambridgeenglish.it</a:t>
            </a:r>
            <a:r>
              <a:rPr lang="en-GB" sz="2200" b="1" dirty="0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 e </a:t>
            </a:r>
            <a:r>
              <a:rPr lang="en-GB" sz="2200" b="1" dirty="0" err="1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iscriviti</a:t>
            </a:r>
            <a:r>
              <a:rPr lang="en-GB" sz="2200" b="1" dirty="0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2200" b="1" dirty="0" err="1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alla</a:t>
            </a:r>
            <a:r>
              <a:rPr lang="en-GB" sz="2200" b="1" dirty="0" smtClean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> newsletter!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GB" b="1" dirty="0">
                <a:solidFill>
                  <a:srgbClr val="0073C5"/>
                </a:solidFill>
                <a:latin typeface="Calibri" charset="0"/>
                <a:ea typeface="Calibri" charset="0"/>
                <a:cs typeface="Calibri" charset="0"/>
              </a:rPr>
            </a:br>
            <a:endParaRPr lang="en-GB" sz="2200" dirty="0" smtClean="0">
              <a:solidFill>
                <a:srgbClr val="0073C5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Altre</a:t>
            </a:r>
            <a:r>
              <a:rPr lang="en-US" dirty="0" smtClean="0"/>
              <a:t> </a:t>
            </a:r>
            <a:r>
              <a:rPr lang="en-US" dirty="0" err="1" smtClean="0"/>
              <a:t>idee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585" y="2800226"/>
            <a:ext cx="5845386" cy="323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98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8648" y="678849"/>
            <a:ext cx="2528510" cy="601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8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result for listening reading writing speak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20" y="4089234"/>
            <a:ext cx="2506425" cy="53536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ontent Placeholder 1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/>
              <a:t> Test </a:t>
            </a:r>
            <a:r>
              <a:rPr lang="en-US" dirty="0" err="1" smtClean="0"/>
              <a:t>ideati</a:t>
            </a:r>
            <a:r>
              <a:rPr lang="en-US" dirty="0" smtClean="0"/>
              <a:t> per bambini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14310" t="11647" r="44758" b="16425"/>
          <a:stretch/>
        </p:blipFill>
        <p:spPr bwMode="auto">
          <a:xfrm rot="5400000">
            <a:off x="1128351" y="1628389"/>
            <a:ext cx="1882775" cy="291687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1-Menus_Home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6117912" y="2118169"/>
            <a:ext cx="2311400" cy="187015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Picture 7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635"/>
          <a:stretch/>
        </p:blipFill>
        <p:spPr>
          <a:xfrm rot="21186462">
            <a:off x="3478969" y="2205132"/>
            <a:ext cx="2688147" cy="2103154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250" y="1408859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Monkey Crates - Cambridge English file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57" y="4510453"/>
            <a:ext cx="2666760" cy="197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12385">
            <a:off x="4025826" y="4116763"/>
            <a:ext cx="1511914" cy="205180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perspectiveRight"/>
            <a:lightRig rig="threePt" dir="t"/>
          </a:scene3d>
        </p:spPr>
      </p:pic>
      <p:pic>
        <p:nvPicPr>
          <p:cNvPr id="10" name="Picture 9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858">
            <a:off x="5308825" y="3944874"/>
            <a:ext cx="1489773" cy="207722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3" name="Content Placeholder 6"/>
          <p:cNvPicPr>
            <a:picLocks noChangeAspect="1"/>
          </p:cNvPicPr>
          <p:nvPr/>
        </p:nvPicPr>
        <p:blipFill rotWithShape="1">
          <a:blip r:embed="rId12"/>
          <a:srcRect l="28640" t="21885" r="32883" b="13432"/>
          <a:stretch/>
        </p:blipFill>
        <p:spPr bwMode="auto">
          <a:xfrm rot="447373">
            <a:off x="6656794" y="4148924"/>
            <a:ext cx="1644162" cy="22112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3809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dirty="0" err="1" smtClean="0"/>
              <a:t>Mantenere</a:t>
            </a:r>
            <a:r>
              <a:rPr lang="en-GB" dirty="0" smtClean="0"/>
              <a:t> i test </a:t>
            </a:r>
            <a:r>
              <a:rPr lang="en-GB" i="1" dirty="0"/>
              <a:t>Cambridge English: Young </a:t>
            </a:r>
            <a:r>
              <a:rPr lang="en-GB" i="1" dirty="0" smtClean="0"/>
              <a:t>Learners </a:t>
            </a:r>
            <a:r>
              <a:rPr lang="en-GB" dirty="0" smtClean="0"/>
              <a:t>in </a:t>
            </a:r>
            <a:r>
              <a:rPr lang="en-GB" dirty="0" err="1" smtClean="0"/>
              <a:t>linea</a:t>
            </a:r>
            <a:r>
              <a:rPr lang="en-GB" dirty="0" smtClean="0"/>
              <a:t> con le </a:t>
            </a:r>
            <a:r>
              <a:rPr lang="en-GB" dirty="0" err="1" smtClean="0"/>
              <a:t>esigenze</a:t>
            </a:r>
            <a:r>
              <a:rPr lang="en-GB" dirty="0" smtClean="0"/>
              <a:t> di </a:t>
            </a:r>
            <a:r>
              <a:rPr lang="en-GB" dirty="0" err="1" smtClean="0"/>
              <a:t>studenti</a:t>
            </a:r>
            <a:r>
              <a:rPr lang="en-GB" dirty="0" smtClean="0"/>
              <a:t> e </a:t>
            </a:r>
            <a:r>
              <a:rPr lang="en-GB" dirty="0" err="1" smtClean="0"/>
              <a:t>scuole</a:t>
            </a:r>
            <a:r>
              <a:rPr lang="en-GB" dirty="0" smtClean="0"/>
              <a:t>.</a:t>
            </a:r>
            <a:endParaRPr lang="en-GB" dirty="0"/>
          </a:p>
          <a:p>
            <a:pPr>
              <a:defRPr/>
            </a:pPr>
            <a:r>
              <a:rPr lang="en-US" dirty="0" err="1" smtClean="0"/>
              <a:t>Integrare</a:t>
            </a:r>
            <a:r>
              <a:rPr lang="en-US" dirty="0" smtClean="0"/>
              <a:t> </a:t>
            </a:r>
            <a:r>
              <a:rPr lang="en-US" dirty="0"/>
              <a:t>evolving approaches to best practice for teaching and assessing young </a:t>
            </a:r>
            <a:r>
              <a:rPr lang="en-US" dirty="0" smtClean="0"/>
              <a:t>learners.</a:t>
            </a:r>
            <a:endParaRPr lang="en-US" dirty="0"/>
          </a:p>
          <a:p>
            <a:pPr>
              <a:defRPr/>
            </a:pPr>
            <a:r>
              <a:rPr lang="en-GB" dirty="0" err="1" smtClean="0"/>
              <a:t>Garantire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ci </a:t>
            </a:r>
            <a:r>
              <a:rPr lang="en-GB" dirty="0" err="1" smtClean="0"/>
              <a:t>sia</a:t>
            </a:r>
            <a:r>
              <a:rPr lang="en-GB" dirty="0" smtClean="0"/>
              <a:t>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chiara</a:t>
            </a:r>
            <a:r>
              <a:rPr lang="en-GB" dirty="0" smtClean="0"/>
              <a:t> </a:t>
            </a:r>
            <a:r>
              <a:rPr lang="en-GB" dirty="0" err="1" smtClean="0"/>
              <a:t>progressione</a:t>
            </a:r>
            <a:r>
              <a:rPr lang="en-GB" dirty="0" smtClean="0"/>
              <a:t> </a:t>
            </a:r>
            <a:r>
              <a:rPr lang="en-GB" dirty="0" err="1" smtClean="0"/>
              <a:t>tra</a:t>
            </a:r>
            <a:r>
              <a:rPr lang="en-GB" dirty="0" smtClean="0"/>
              <a:t> i </a:t>
            </a:r>
            <a:r>
              <a:rPr lang="en-GB" dirty="0" err="1" smtClean="0"/>
              <a:t>vari</a:t>
            </a:r>
            <a:r>
              <a:rPr lang="en-GB" dirty="0" smtClean="0"/>
              <a:t> esami: </a:t>
            </a:r>
            <a:r>
              <a:rPr lang="en-GB" dirty="0" err="1" smtClean="0"/>
              <a:t>dai</a:t>
            </a:r>
            <a:r>
              <a:rPr lang="en-GB" dirty="0" smtClean="0"/>
              <a:t>  </a:t>
            </a:r>
            <a:r>
              <a:rPr lang="en-GB" i="1" dirty="0"/>
              <a:t>Cambridge English: </a:t>
            </a:r>
            <a:r>
              <a:rPr lang="en-GB" i="1" dirty="0" smtClean="0"/>
              <a:t>Young </a:t>
            </a:r>
            <a:r>
              <a:rPr lang="en-GB" i="1" dirty="0"/>
              <a:t>Learners</a:t>
            </a:r>
            <a:r>
              <a:rPr lang="en-GB" dirty="0"/>
              <a:t> </a:t>
            </a:r>
            <a:r>
              <a:rPr lang="en-GB" dirty="0" err="1" smtClean="0"/>
              <a:t>agli</a:t>
            </a:r>
            <a:r>
              <a:rPr lang="en-GB" dirty="0" smtClean="0"/>
              <a:t> </a:t>
            </a:r>
            <a:r>
              <a:rPr lang="en-GB" dirty="0" err="1" smtClean="0"/>
              <a:t>altri</a:t>
            </a:r>
            <a:r>
              <a:rPr lang="en-GB" dirty="0" smtClean="0"/>
              <a:t> esami per le </a:t>
            </a:r>
            <a:r>
              <a:rPr lang="en-GB" dirty="0" err="1" smtClean="0"/>
              <a:t>scuole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/>
              <a:t>Aggiornamenti e </a:t>
            </a:r>
            <a:r>
              <a:rPr lang="en-US" dirty="0" err="1" smtClean="0"/>
              <a:t>cambiamenti</a:t>
            </a:r>
            <a:r>
              <a:rPr lang="en-US" dirty="0" smtClean="0"/>
              <a:t> a </a:t>
            </a:r>
            <a:r>
              <a:rPr lang="en-US" dirty="0" err="1" smtClean="0"/>
              <a:t>partire</a:t>
            </a:r>
            <a:r>
              <a:rPr lang="en-US" smtClean="0"/>
              <a:t> dal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5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/>
              <a:t>Market research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genitori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907715" y="2397563"/>
            <a:ext cx="3083447" cy="2147646"/>
            <a:chOff x="5675925" y="2463082"/>
            <a:chExt cx="3083447" cy="2147646"/>
          </a:xfrm>
          <a:solidFill>
            <a:srgbClr val="B4D570"/>
          </a:solidFill>
        </p:grpSpPr>
        <p:sp>
          <p:nvSpPr>
            <p:cNvPr id="5" name="Right Triangle 4"/>
            <p:cNvSpPr/>
            <p:nvPr/>
          </p:nvSpPr>
          <p:spPr>
            <a:xfrm rot="10800000">
              <a:off x="8176846" y="3924928"/>
              <a:ext cx="582526" cy="685800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75925" y="2463082"/>
              <a:ext cx="3083447" cy="202608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Mio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figlio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è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stato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veramente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contento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di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avere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un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riconoscimento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della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propria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conoscenza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linguistica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.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Voleva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ottenere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tutti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gli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scudi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!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Dopo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aver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superato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questo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test ha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voluto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proseguire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l’apprendimento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preparandosi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ad un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esame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di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livello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successivo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.</a:t>
              </a:r>
            </a:p>
            <a:p>
              <a:pPr algn="ctr">
                <a:spcAft>
                  <a:spcPts val="600"/>
                </a:spcAft>
              </a:pP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Genitore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di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uno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studente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che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ha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sostenuto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il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Flyers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nella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R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epubblica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Ceca. </a:t>
              </a:r>
              <a:endParaRPr lang="en-GB" sz="12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77824" y="2260137"/>
            <a:ext cx="3083447" cy="1909285"/>
            <a:chOff x="5675925" y="2701443"/>
            <a:chExt cx="3083447" cy="1909285"/>
          </a:xfrm>
          <a:solidFill>
            <a:srgbClr val="FFCC66"/>
          </a:solidFill>
        </p:grpSpPr>
        <p:sp>
          <p:nvSpPr>
            <p:cNvPr id="22" name="Right Triangle 21"/>
            <p:cNvSpPr/>
            <p:nvPr/>
          </p:nvSpPr>
          <p:spPr>
            <a:xfrm rot="10800000">
              <a:off x="8176846" y="3924928"/>
              <a:ext cx="582526" cy="685800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75925" y="2701443"/>
              <a:ext cx="3083447" cy="15493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E’ </a:t>
              </a:r>
              <a:r>
                <a:rPr lang="en-US" sz="14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stata</a:t>
              </a:r>
              <a:r>
                <a:rPr lang="en-US" sz="14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4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davvero</a:t>
              </a:r>
              <a:r>
                <a:rPr lang="en-US" sz="14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4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una</a:t>
              </a:r>
              <a:r>
                <a:rPr lang="en-US" sz="14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4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grande</a:t>
              </a:r>
              <a:r>
                <a:rPr lang="en-US" sz="14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4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opportunità</a:t>
              </a:r>
              <a:r>
                <a:rPr lang="en-US" sz="14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per </a:t>
              </a:r>
              <a:r>
                <a:rPr lang="en-US" sz="14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mia</a:t>
              </a:r>
              <a:r>
                <a:rPr lang="en-US" sz="14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4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figlia</a:t>
              </a:r>
              <a:r>
                <a:rPr lang="en-US" sz="14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. Era </a:t>
              </a:r>
              <a:r>
                <a:rPr lang="en-US" sz="14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entusisasta</a:t>
              </a:r>
              <a:r>
                <a:rPr lang="en-US" sz="14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di </a:t>
              </a:r>
              <a:r>
                <a:rPr lang="en-US" sz="14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parlare</a:t>
              </a:r>
              <a:r>
                <a:rPr lang="en-US" sz="14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4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durante</a:t>
              </a:r>
              <a:r>
                <a:rPr lang="en-US" sz="14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la </a:t>
              </a:r>
              <a:r>
                <a:rPr lang="en-US" sz="14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prova</a:t>
              </a:r>
              <a:r>
                <a:rPr lang="en-US" sz="14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4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orale</a:t>
              </a:r>
              <a:r>
                <a:rPr lang="en-US" sz="14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!   </a:t>
              </a:r>
              <a:endParaRPr lang="en-US" sz="1400" dirty="0">
                <a:solidFill>
                  <a:srgbClr val="0073C5"/>
                </a:solidFill>
                <a:latin typeface="Calibri Light" charset="0"/>
                <a:ea typeface="Calibri Light" charset="0"/>
                <a:cs typeface="Calibri Light" charset="0"/>
              </a:endParaRPr>
            </a:p>
            <a:p>
              <a:pPr algn="ctr"/>
              <a:r>
                <a:rPr lang="en-US" sz="12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Genitore</a:t>
              </a:r>
              <a:r>
                <a:rPr lang="en-US" sz="12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di </a:t>
              </a:r>
              <a:r>
                <a:rPr lang="en-US" sz="12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uno</a:t>
              </a:r>
              <a:r>
                <a:rPr lang="en-US" sz="12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2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studente</a:t>
              </a:r>
              <a:r>
                <a:rPr lang="en-US" sz="12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2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greco</a:t>
              </a:r>
              <a:r>
                <a:rPr lang="en-US" sz="12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 </a:t>
              </a:r>
              <a:r>
                <a:rPr lang="en-US" sz="12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che</a:t>
              </a:r>
              <a:r>
                <a:rPr lang="en-US" sz="12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ha </a:t>
              </a:r>
              <a:r>
                <a:rPr lang="en-US" sz="12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sostenuto</a:t>
              </a:r>
              <a:r>
                <a:rPr lang="en-US" sz="12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 lo Starters.</a:t>
              </a:r>
              <a:endParaRPr lang="en-GB" sz="1200" dirty="0">
                <a:solidFill>
                  <a:srgbClr val="0073C5"/>
                </a:solidFill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657256" y="4350912"/>
            <a:ext cx="3083447" cy="1732220"/>
            <a:chOff x="5675925" y="2878508"/>
            <a:chExt cx="3083447" cy="1732220"/>
          </a:xfrm>
          <a:solidFill>
            <a:srgbClr val="FFCC66"/>
          </a:solidFill>
        </p:grpSpPr>
        <p:sp>
          <p:nvSpPr>
            <p:cNvPr id="25" name="Right Triangle 24"/>
            <p:cNvSpPr/>
            <p:nvPr/>
          </p:nvSpPr>
          <p:spPr>
            <a:xfrm rot="10800000">
              <a:off x="8176846" y="3924928"/>
              <a:ext cx="582526" cy="685800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675925" y="2878508"/>
              <a:ext cx="3083447" cy="15493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I </a:t>
              </a:r>
              <a:r>
                <a:rPr lang="en-US" sz="14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risultati</a:t>
              </a:r>
              <a:r>
                <a:rPr lang="en-US" sz="14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 lo </a:t>
              </a:r>
              <a:r>
                <a:rPr lang="en-US" sz="14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hanno</a:t>
              </a:r>
              <a:r>
                <a:rPr lang="en-US" sz="14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4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motivato</a:t>
              </a:r>
              <a:r>
                <a:rPr lang="en-US" sz="14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molto;  Mio </a:t>
              </a:r>
              <a:r>
                <a:rPr lang="en-US" sz="14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figlio</a:t>
              </a:r>
              <a:r>
                <a:rPr lang="en-US" sz="14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non </a:t>
              </a:r>
              <a:r>
                <a:rPr lang="en-US" sz="14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pensava</a:t>
              </a:r>
              <a:r>
                <a:rPr lang="en-US" sz="14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di </a:t>
              </a:r>
              <a:r>
                <a:rPr lang="en-US" sz="14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essere</a:t>
              </a:r>
              <a:r>
                <a:rPr lang="en-US" sz="1400" dirty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4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stato</a:t>
              </a:r>
              <a:r>
                <a:rPr lang="en-US" sz="14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4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così</a:t>
              </a:r>
              <a:r>
                <a:rPr lang="en-US" sz="14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bravo! </a:t>
              </a:r>
              <a:r>
                <a:rPr lang="en-US" sz="14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Adesso</a:t>
              </a:r>
              <a:r>
                <a:rPr lang="en-US" sz="14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non </a:t>
              </a:r>
              <a:r>
                <a:rPr lang="en-US" sz="14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vede</a:t>
              </a:r>
              <a:r>
                <a:rPr lang="en-US" sz="14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4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l’ora</a:t>
              </a:r>
              <a:r>
                <a:rPr lang="en-US" sz="14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di </a:t>
              </a:r>
              <a:r>
                <a:rPr lang="en-US" sz="14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farne</a:t>
              </a:r>
              <a:r>
                <a:rPr lang="en-US" sz="14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un </a:t>
              </a:r>
              <a:r>
                <a:rPr lang="en-US" sz="14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altro</a:t>
              </a:r>
              <a:r>
                <a:rPr lang="en-US" sz="14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. </a:t>
              </a:r>
              <a:endParaRPr lang="en-US" sz="1400" dirty="0">
                <a:solidFill>
                  <a:srgbClr val="0073C5"/>
                </a:solidFill>
                <a:latin typeface="Calibri Light" charset="0"/>
                <a:ea typeface="Calibri Light" charset="0"/>
                <a:cs typeface="Calibri Light" charset="0"/>
              </a:endParaRPr>
            </a:p>
            <a:p>
              <a:pPr algn="ctr"/>
              <a:r>
                <a:rPr lang="en-US" sz="12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Genitore</a:t>
              </a:r>
              <a:r>
                <a:rPr lang="en-US" sz="12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di </a:t>
              </a:r>
              <a:r>
                <a:rPr lang="en-US" sz="12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uno</a:t>
              </a:r>
              <a:r>
                <a:rPr lang="en-US" sz="12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2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studente</a:t>
              </a:r>
              <a:r>
                <a:rPr lang="en-US" sz="12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2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spagnolo</a:t>
              </a:r>
              <a:r>
                <a:rPr lang="en-US" sz="12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200" dirty="0" err="1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dello</a:t>
              </a:r>
              <a:r>
                <a:rPr lang="en-US" sz="1200" dirty="0" smtClean="0">
                  <a:solidFill>
                    <a:srgbClr val="0073C5"/>
                  </a:solidFill>
                  <a:latin typeface="Calibri Light" charset="0"/>
                  <a:ea typeface="Calibri Light" charset="0"/>
                  <a:cs typeface="Calibri Light" charset="0"/>
                </a:rPr>
                <a:t> Starters</a:t>
              </a:r>
              <a:endParaRPr lang="en-GB" sz="1200" dirty="0">
                <a:solidFill>
                  <a:srgbClr val="0073C5"/>
                </a:solidFill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82546" y="3923750"/>
            <a:ext cx="3083447" cy="1473582"/>
            <a:chOff x="5675925" y="3137146"/>
            <a:chExt cx="3083447" cy="1473582"/>
          </a:xfrm>
          <a:solidFill>
            <a:srgbClr val="903F98"/>
          </a:solidFill>
        </p:grpSpPr>
        <p:sp>
          <p:nvSpPr>
            <p:cNvPr id="28" name="Right Triangle 27"/>
            <p:cNvSpPr/>
            <p:nvPr/>
          </p:nvSpPr>
          <p:spPr>
            <a:xfrm rot="10800000">
              <a:off x="8176846" y="3924928"/>
              <a:ext cx="582526" cy="685800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675925" y="3137146"/>
              <a:ext cx="3083447" cy="131099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Era a </a:t>
              </a:r>
              <a:r>
                <a:rPr lang="en-US" sz="14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suo</a:t>
              </a:r>
              <a:r>
                <a:rPr lang="en-US" sz="14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4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agio</a:t>
              </a:r>
              <a:r>
                <a:rPr lang="en-US" sz="14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4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mentre</a:t>
              </a:r>
              <a:r>
                <a:rPr lang="en-US" sz="14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4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parlava</a:t>
              </a:r>
              <a:r>
                <a:rPr lang="en-US" sz="14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con </a:t>
              </a:r>
              <a:r>
                <a:rPr lang="en-US" sz="14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l’esaminatore</a:t>
              </a:r>
              <a:r>
                <a:rPr lang="en-US" sz="14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, non era per </a:t>
              </a:r>
              <a:r>
                <a:rPr lang="en-US" sz="14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niente</a:t>
              </a:r>
              <a:r>
                <a:rPr lang="en-US" sz="14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4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agitato</a:t>
              </a:r>
              <a:r>
                <a:rPr lang="en-US" sz="14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. </a:t>
              </a:r>
              <a:endParaRPr lang="en-US" sz="14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endParaRPr>
            </a:p>
            <a:p>
              <a:pPr algn="ctr"/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Genitore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di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uno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studente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che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ha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sostenuto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il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   Movers in Arabia </a:t>
              </a:r>
              <a:r>
                <a:rPr lang="en-US" sz="1200" dirty="0" err="1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Saudita</a:t>
              </a:r>
              <a:r>
                <a:rPr lang="en-US" sz="1200" dirty="0" smtClean="0">
                  <a:solidFill>
                    <a:schemeClr val="bg1"/>
                  </a:solidFill>
                  <a:latin typeface="Calibri Light" charset="0"/>
                  <a:ea typeface="Calibri Light" charset="0"/>
                  <a:cs typeface="Calibri Light" charset="0"/>
                </a:rPr>
                <a:t>.</a:t>
              </a:r>
              <a:endParaRPr lang="en-GB" sz="1200" dirty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774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err="1" smtClean="0"/>
              <a:t>Durata</a:t>
            </a:r>
            <a:r>
              <a:rPr lang="en-US" dirty="0" smtClean="0"/>
              <a:t> del test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030166"/>
              </p:ext>
            </p:extLst>
          </p:nvPr>
        </p:nvGraphicFramePr>
        <p:xfrm>
          <a:off x="391364" y="2279181"/>
          <a:ext cx="7504128" cy="2240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4970"/>
                <a:gridCol w="1713615"/>
                <a:gridCol w="1649893"/>
                <a:gridCol w="2255650"/>
              </a:tblGrid>
              <a:tr h="513059">
                <a:tc>
                  <a:txBody>
                    <a:bodyPr/>
                    <a:lstStyle/>
                    <a:p>
                      <a:pPr marL="0" indent="0">
                        <a:buFont typeface="Arial" charset="0"/>
                        <a:buNone/>
                      </a:pPr>
                      <a:endParaRPr lang="en-GB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smtClean="0">
                          <a:solidFill>
                            <a:schemeClr val="tx1"/>
                          </a:solidFill>
                        </a:rPr>
                        <a:t>Starters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bg1"/>
                          </a:solidFill>
                        </a:rPr>
                        <a:t>Movers</a:t>
                      </a:r>
                      <a:endParaRPr lang="en-GB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03F9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chemeClr val="tx1"/>
                          </a:solidFill>
                        </a:rPr>
                        <a:t>Flyers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B4D570"/>
                    </a:solidFill>
                  </a:tcPr>
                </a:tc>
              </a:tr>
              <a:tr h="5576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bg1"/>
                          </a:solidFill>
                        </a:rPr>
                        <a:t>Ascolto</a:t>
                      </a:r>
                      <a:endParaRPr lang="en-GB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20 min</a:t>
                      </a:r>
                      <a:endParaRPr lang="en-GB" sz="1400" dirty="0"/>
                    </a:p>
                  </a:txBody>
                  <a:tcPr anchor="ctr">
                    <a:solidFill>
                      <a:srgbClr val="FFCC66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25 min</a:t>
                      </a:r>
                    </a:p>
                  </a:txBody>
                  <a:tcPr anchor="ctr">
                    <a:solidFill>
                      <a:srgbClr val="903F98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25 min</a:t>
                      </a:r>
                      <a:endParaRPr lang="en-GB" sz="1400" dirty="0"/>
                    </a:p>
                  </a:txBody>
                  <a:tcPr anchor="ctr">
                    <a:solidFill>
                      <a:srgbClr val="B4D570">
                        <a:alpha val="70000"/>
                      </a:srgbClr>
                    </a:solidFill>
                  </a:tcPr>
                </a:tc>
              </a:tr>
              <a:tr h="5984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400" b="1" dirty="0" err="1" smtClean="0">
                          <a:solidFill>
                            <a:schemeClr val="bg1"/>
                          </a:solidFill>
                        </a:rPr>
                        <a:t>Lettura</a:t>
                      </a:r>
                      <a:r>
                        <a:rPr lang="en-GB" sz="1400" b="1" dirty="0" smtClean="0">
                          <a:solidFill>
                            <a:schemeClr val="bg1"/>
                          </a:solidFill>
                        </a:rPr>
                        <a:t> &amp; </a:t>
                      </a:r>
                      <a:r>
                        <a:rPr lang="en-GB" sz="1400" b="1" dirty="0" err="1" smtClean="0">
                          <a:solidFill>
                            <a:schemeClr val="bg1"/>
                          </a:solidFill>
                        </a:rPr>
                        <a:t>Scrittura</a:t>
                      </a:r>
                      <a:endParaRPr lang="en-GB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20 min</a:t>
                      </a:r>
                    </a:p>
                  </a:txBody>
                  <a:tcPr anchor="ctr">
                    <a:solidFill>
                      <a:srgbClr val="FFCC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30 min</a:t>
                      </a:r>
                      <a:endParaRPr lang="en-GB" sz="1400" dirty="0"/>
                    </a:p>
                  </a:txBody>
                  <a:tcPr anchor="ctr">
                    <a:solidFill>
                      <a:srgbClr val="903F9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40 min</a:t>
                      </a:r>
                    </a:p>
                  </a:txBody>
                  <a:tcPr anchor="ctr">
                    <a:solidFill>
                      <a:srgbClr val="B4D570">
                        <a:alpha val="50000"/>
                      </a:srgbClr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bg1"/>
                          </a:solidFill>
                        </a:rPr>
                        <a:t>Orale</a:t>
                      </a:r>
                      <a:endParaRPr lang="en-GB" sz="14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3–5 min</a:t>
                      </a:r>
                    </a:p>
                  </a:txBody>
                  <a:tcPr anchor="ctr">
                    <a:solidFill>
                      <a:srgbClr val="FFCC66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5–7 min</a:t>
                      </a:r>
                    </a:p>
                  </a:txBody>
                  <a:tcPr anchor="ctr">
                    <a:solidFill>
                      <a:srgbClr val="903F98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7–9 min</a:t>
                      </a:r>
                    </a:p>
                  </a:txBody>
                  <a:tcPr anchor="ctr">
                    <a:solidFill>
                      <a:srgbClr val="B4D570">
                        <a:alpha val="7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516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/>
              <a:t>Starters </a:t>
            </a:r>
            <a:r>
              <a:rPr lang="en-US" dirty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Ascolto</a:t>
            </a:r>
            <a:endParaRPr lang="en-US" dirty="0"/>
          </a:p>
        </p:txBody>
      </p:sp>
      <p:pic>
        <p:nvPicPr>
          <p:cNvPr id="4" name="Content Placeholder 4"/>
          <p:cNvPicPr>
            <a:picLocks noGrp="1"/>
          </p:cNvPicPr>
          <p:nvPr>
            <p:ph idx="1"/>
          </p:nvPr>
        </p:nvPicPr>
        <p:blipFill rotWithShape="1">
          <a:blip r:embed="rId2"/>
          <a:srcRect l="10521" t="5434" r="11172" b="12997"/>
          <a:stretch/>
        </p:blipFill>
        <p:spPr>
          <a:xfrm>
            <a:off x="1986363" y="2057536"/>
            <a:ext cx="3265713" cy="458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ue head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No monkey blue header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11511</TotalTime>
  <Words>470</Words>
  <Application>Microsoft Office PowerPoint</Application>
  <PresentationFormat>On-screen Show (4:3)</PresentationFormat>
  <Paragraphs>103</Paragraphs>
  <Slides>31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blue header</vt:lpstr>
      <vt:lpstr>No monkey blue header</vt:lpstr>
      <vt:lpstr>Cambridge English: Young Learners –  breve panoramica per genitori  versione aggiornata dei test - gennaio2018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 Williamson</dc:creator>
  <cp:lastModifiedBy>Paola della Loggia</cp:lastModifiedBy>
  <cp:revision>536</cp:revision>
  <cp:lastPrinted>2013-09-25T15:19:16Z</cp:lastPrinted>
  <dcterms:created xsi:type="dcterms:W3CDTF">2013-06-10T15:36:08Z</dcterms:created>
  <dcterms:modified xsi:type="dcterms:W3CDTF">2018-02-19T10:27:44Z</dcterms:modified>
</cp:coreProperties>
</file>